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86" r:id="rId13"/>
    <p:sldId id="284" r:id="rId14"/>
    <p:sldId id="285"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143500" type="screen16x9"/>
  <p:notesSz cx="6858000" cy="9144000"/>
  <p:embeddedFontLst>
    <p:embeddedFont>
      <p:font typeface="Cambria Math" panose="02040503050406030204" pitchFamily="18" charset="0"/>
      <p:regular r:id="rId34"/>
    </p:embeddedFont>
    <p:embeddedFont>
      <p:font typeface="Trebuchet MS" panose="020B0703020202090204" pitchFamily="34" charset="0"/>
      <p:regular r:id="rId35"/>
      <p:bold r:id="rId36"/>
      <p:italic r:id="rId37"/>
    </p:embeddedFont>
    <p:embeddedFont>
      <p:font typeface="Wingdings 3" pitchFamily="2"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34"/>
    <p:restoredTop sz="94707"/>
  </p:normalViewPr>
  <p:slideViewPr>
    <p:cSldViewPr snapToGrid="0">
      <p:cViewPr varScale="1">
        <p:scale>
          <a:sx n="133" d="100"/>
          <a:sy n="133" d="100"/>
        </p:scale>
        <p:origin x="93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7a0f8772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a7a0f8772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7a0f8772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7a0f8772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56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a8f3e8197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a8f3e819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8f3e8197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a8f3e8197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a8f3e8197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a8f3e8197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a8f3e8197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a8f3e8197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a8f3e8197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a8f3e8197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8f3e819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a8f3e819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8f3e8197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a8f3e8197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7a0f877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7a0f877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a8f3e8197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a8f3e8197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02ff4888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802ff488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8f3e819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a8f3e819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a8f3e8197e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a8f3e8197e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a8f3e8197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a8f3e8197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802ff4888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802ff4888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aca5eb3ab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aca5eb3ab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802ff488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802ff488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8f3e8197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a8f3e8197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802ff4888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802ff488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719a7e92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719a7e92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8f3e8197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a8f3e8197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a7a0f8772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a7a0f8772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7a0f8772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7a0f8772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7a0f8772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a7a0f8772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a7a0f877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a7a0f877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a7a0f877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a7a0f877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40226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62703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4010406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68675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368177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774733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477624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35427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1910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42369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53925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62246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68591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27878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4418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94665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929817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48A87A34-81AB-432B-8DAE-1953F412C126}" type="datetimeFigureOut">
              <a:rPr lang="en-US" smtClean="0"/>
              <a:pPr/>
              <a:t>12/8/22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178512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hyperlink" Target="https://educativ.net/universities/algeria/universite-badji-mokhtar-de-annaba/"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dpamicrophones.com/mic-university/facts-about-speech-intelligibility"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hyperlink" Target="https://stanford.edu/~cpiech/cs221/handouts/kmeans.html" TargetMode="External"/><Relationship Id="rId4" Type="http://schemas.openxmlformats.org/officeDocument/2006/relationships/hyperlink" Target="https://towardsdatascience.com/gaussian-mixture-models-explained-6986aaf5a9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30300" y="1649396"/>
            <a:ext cx="5825202" cy="1234727"/>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Recognizing Spoken Digits</a:t>
            </a:r>
            <a:endParaRPr dirty="0"/>
          </a:p>
        </p:txBody>
      </p:sp>
      <p:sp>
        <p:nvSpPr>
          <p:cNvPr id="55" name="Google Shape;55;p13"/>
          <p:cNvSpPr txBox="1">
            <a:spLocks noGrp="1"/>
          </p:cNvSpPr>
          <p:nvPr>
            <p:ph type="subTitle" idx="1"/>
          </p:nvPr>
        </p:nvSpPr>
        <p:spPr>
          <a:xfrm>
            <a:off x="1130300" y="2884123"/>
            <a:ext cx="5825202" cy="82267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Ben Matz</a:t>
            </a:r>
            <a:endParaRPr dirty="0"/>
          </a:p>
          <a:p>
            <a:pPr marL="0" lvl="0" indent="0" algn="ctr" rtl="0">
              <a:spcBef>
                <a:spcPts val="0"/>
              </a:spcBef>
              <a:spcAft>
                <a:spcPts val="0"/>
              </a:spcAft>
              <a:buNone/>
            </a:pPr>
            <a:r>
              <a:rPr lang="en" dirty="0"/>
              <a:t>ECE 480 Fall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220875" y="460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Choices - Aggregated Frames</a:t>
            </a:r>
            <a:endParaRPr/>
          </a:p>
        </p:txBody>
      </p:sp>
      <p:sp>
        <p:nvSpPr>
          <p:cNvPr id="128" name="Google Shape;128;p22"/>
          <p:cNvSpPr txBox="1">
            <a:spLocks noGrp="1"/>
          </p:cNvSpPr>
          <p:nvPr>
            <p:ph type="body" idx="1"/>
          </p:nvPr>
        </p:nvSpPr>
        <p:spPr>
          <a:xfrm>
            <a:off x="220875" y="1032875"/>
            <a:ext cx="2949045" cy="4110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600" dirty="0"/>
              <a:t>In my first modeling attempts, I took each frame individually. However, one could instead choose to aggregate frames and treat n consecutive frames as one value. As shown in the graph, no aggregation improved either of the models. K-Means stayed fairly constant in accuracy aside from the outlier at n = 2 whereas EM’s accuracy generally decreased the more that frames were combined. However, the upside is that aggregating data frames decreases the amount of points put into the model which can decrease runtime.</a:t>
            </a:r>
            <a:endParaRPr sz="1600" baseline="30000" dirty="0"/>
          </a:p>
        </p:txBody>
      </p:sp>
      <p:pic>
        <p:nvPicPr>
          <p:cNvPr id="129" name="Google Shape;129;p22"/>
          <p:cNvPicPr preferRelativeResize="0"/>
          <p:nvPr/>
        </p:nvPicPr>
        <p:blipFill>
          <a:blip r:embed="rId3">
            <a:alphaModFix/>
          </a:blip>
          <a:stretch>
            <a:fillRect/>
          </a:stretch>
        </p:blipFill>
        <p:spPr>
          <a:xfrm>
            <a:off x="3169920" y="1518075"/>
            <a:ext cx="4267124" cy="28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20875" y="460175"/>
            <a:ext cx="719178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dirty="0"/>
              <a:t>Modeling Choices - Number of Clusters Depending on Digit</a:t>
            </a:r>
            <a:endParaRPr sz="2000" dirty="0"/>
          </a:p>
        </p:txBody>
      </p:sp>
      <p:sp>
        <p:nvSpPr>
          <p:cNvPr id="135" name="Google Shape;135;p23"/>
          <p:cNvSpPr txBox="1">
            <a:spLocks noGrp="1"/>
          </p:cNvSpPr>
          <p:nvPr>
            <p:ph type="body" idx="1"/>
          </p:nvPr>
        </p:nvSpPr>
        <p:spPr>
          <a:xfrm>
            <a:off x="220875" y="1032875"/>
            <a:ext cx="2924661" cy="4110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600" dirty="0"/>
              <a:t>While earlier modeling efforts kept the number of clusters constant across all digits, this doesn’t make the most sense. In theory, clusters should map to syllables or phonemes. Here, I tried 4 settings where the number of clusters was equal to the number syllables, phonemes, or either with transitions (2n - 1). More clusters generally means more computational burden and in this case, that didn’t appear to be worth the squeeze as accuracy did not significantly increase over standard parameters.</a:t>
            </a:r>
            <a:endParaRPr sz="1600" baseline="30000" dirty="0"/>
          </a:p>
        </p:txBody>
      </p:sp>
      <p:pic>
        <p:nvPicPr>
          <p:cNvPr id="136" name="Google Shape;136;p23"/>
          <p:cNvPicPr preferRelativeResize="0"/>
          <p:nvPr/>
        </p:nvPicPr>
        <p:blipFill>
          <a:blip r:embed="rId3">
            <a:alphaModFix/>
          </a:blip>
          <a:stretch>
            <a:fillRect/>
          </a:stretch>
        </p:blipFill>
        <p:spPr>
          <a:xfrm>
            <a:off x="3145536" y="1510738"/>
            <a:ext cx="4267125" cy="27082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4E57-F425-FA16-7963-2B13537AFC32}"/>
              </a:ext>
            </a:extLst>
          </p:cNvPr>
          <p:cNvSpPr>
            <a:spLocks noGrp="1"/>
          </p:cNvSpPr>
          <p:nvPr>
            <p:ph type="title"/>
          </p:nvPr>
        </p:nvSpPr>
        <p:spPr/>
        <p:txBody>
          <a:bodyPr>
            <a:normAutofit/>
          </a:bodyPr>
          <a:lstStyle/>
          <a:p>
            <a:r>
              <a:rPr lang="en" sz="1900" dirty="0"/>
              <a:t>ML Classification – Gaussian Mixture Models (</a:t>
            </a:r>
            <a:r>
              <a:rPr lang="en" sz="1900" dirty="0" err="1"/>
              <a:t>Duda</a:t>
            </a:r>
            <a:r>
              <a:rPr lang="en" sz="1900" dirty="0"/>
              <a:t> &amp; Hart, 1973)</a:t>
            </a:r>
            <a:endParaRPr lang="en-US" sz="1900" dirty="0"/>
          </a:p>
        </p:txBody>
      </p:sp>
      <p:pic>
        <p:nvPicPr>
          <p:cNvPr id="4" name="Picture 3">
            <a:extLst>
              <a:ext uri="{FF2B5EF4-FFF2-40B4-BE49-F238E27FC236}">
                <a16:creationId xmlns:a16="http://schemas.microsoft.com/office/drawing/2014/main" id="{28F2057A-0773-AB9E-00E4-A29720D82B7B}"/>
              </a:ext>
            </a:extLst>
          </p:cNvPr>
          <p:cNvPicPr>
            <a:picLocks noChangeAspect="1"/>
          </p:cNvPicPr>
          <p:nvPr/>
        </p:nvPicPr>
        <p:blipFill>
          <a:blip r:embed="rId2"/>
          <a:stretch>
            <a:fillRect/>
          </a:stretch>
        </p:blipFill>
        <p:spPr>
          <a:xfrm>
            <a:off x="311700" y="1315357"/>
            <a:ext cx="6785654" cy="1699985"/>
          </a:xfrm>
          <a:prstGeom prst="rect">
            <a:avLst/>
          </a:prstGeom>
        </p:spPr>
      </p:pic>
      <p:pic>
        <p:nvPicPr>
          <p:cNvPr id="1026" name="Picture 2" descr="scikit learn - How to evaluate the loss on a Gaussian Mixture Model? -  Cross Validated">
            <a:extLst>
              <a:ext uri="{FF2B5EF4-FFF2-40B4-BE49-F238E27FC236}">
                <a16:creationId xmlns:a16="http://schemas.microsoft.com/office/drawing/2014/main" id="{015E41CB-624F-6AE9-B9EE-19720B671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739" y="2852388"/>
            <a:ext cx="4161460" cy="1699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80F0F4-2D97-A9B9-7152-4B2A0F222325}"/>
              </a:ext>
            </a:extLst>
          </p:cNvPr>
          <p:cNvSpPr txBox="1"/>
          <p:nvPr/>
        </p:nvSpPr>
        <p:spPr>
          <a:xfrm>
            <a:off x="3070116" y="4552373"/>
            <a:ext cx="3243943" cy="169277"/>
          </a:xfrm>
          <a:prstGeom prst="rect">
            <a:avLst/>
          </a:prstGeom>
          <a:noFill/>
        </p:spPr>
        <p:txBody>
          <a:bodyPr wrap="square" rtlCol="0">
            <a:spAutoFit/>
          </a:bodyPr>
          <a:lstStyle/>
          <a:p>
            <a:r>
              <a:rPr lang="en-US" sz="500" dirty="0"/>
              <a:t>https://</a:t>
            </a:r>
            <a:r>
              <a:rPr lang="en-US" sz="500" dirty="0" err="1"/>
              <a:t>towardsdatascience.com</a:t>
            </a:r>
            <a:r>
              <a:rPr lang="en-US" sz="500" dirty="0"/>
              <a:t>/gaussian-mixture-models-explained-6986aaf5a95</a:t>
            </a:r>
          </a:p>
        </p:txBody>
      </p:sp>
    </p:spTree>
    <p:extLst>
      <p:ext uri="{BB962C8B-B14F-4D97-AF65-F5344CB8AC3E}">
        <p14:creationId xmlns:p14="http://schemas.microsoft.com/office/powerpoint/2010/main" val="124560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4E57-F425-FA16-7963-2B13537AFC32}"/>
              </a:ext>
            </a:extLst>
          </p:cNvPr>
          <p:cNvSpPr>
            <a:spLocks noGrp="1"/>
          </p:cNvSpPr>
          <p:nvPr>
            <p:ph type="title"/>
          </p:nvPr>
        </p:nvSpPr>
        <p:spPr/>
        <p:txBody>
          <a:bodyPr>
            <a:normAutofit fontScale="90000"/>
          </a:bodyPr>
          <a:lstStyle/>
          <a:p>
            <a:r>
              <a:rPr lang="en" sz="2800" dirty="0"/>
              <a:t>ML Classification – K Means (Lloyd, 1957)</a:t>
            </a:r>
            <a:endParaRPr lang="en-US" dirty="0"/>
          </a:p>
        </p:txBody>
      </p:sp>
      <p:sp>
        <p:nvSpPr>
          <p:cNvPr id="3" name="Text Placeholder 2">
            <a:extLst>
              <a:ext uri="{FF2B5EF4-FFF2-40B4-BE49-F238E27FC236}">
                <a16:creationId xmlns:a16="http://schemas.microsoft.com/office/drawing/2014/main" id="{762C9C73-C183-E425-32D7-9F87490A42E3}"/>
              </a:ext>
            </a:extLst>
          </p:cNvPr>
          <p:cNvSpPr>
            <a:spLocks noGrp="1"/>
          </p:cNvSpPr>
          <p:nvPr>
            <p:ph type="body" idx="1"/>
          </p:nvPr>
        </p:nvSpPr>
        <p:spPr/>
        <p:txBody>
          <a:bodyPr/>
          <a:lstStyle/>
          <a:p>
            <a:pPr marL="114300" indent="0">
              <a:buNone/>
            </a:pPr>
            <a:endParaRPr lang="en-US" dirty="0"/>
          </a:p>
        </p:txBody>
      </p:sp>
      <p:pic>
        <p:nvPicPr>
          <p:cNvPr id="4" name="Picture 3">
            <a:extLst>
              <a:ext uri="{FF2B5EF4-FFF2-40B4-BE49-F238E27FC236}">
                <a16:creationId xmlns:a16="http://schemas.microsoft.com/office/drawing/2014/main" id="{A88789F2-8355-E8BF-4AA0-39A80C7F1D88}"/>
              </a:ext>
            </a:extLst>
          </p:cNvPr>
          <p:cNvPicPr>
            <a:picLocks noChangeAspect="1"/>
          </p:cNvPicPr>
          <p:nvPr/>
        </p:nvPicPr>
        <p:blipFill>
          <a:blip r:embed="rId2"/>
          <a:stretch>
            <a:fillRect/>
          </a:stretch>
        </p:blipFill>
        <p:spPr>
          <a:xfrm>
            <a:off x="311699" y="1103392"/>
            <a:ext cx="6208843" cy="2407242"/>
          </a:xfrm>
          <a:prstGeom prst="rect">
            <a:avLst/>
          </a:prstGeom>
        </p:spPr>
      </p:pic>
      <p:pic>
        <p:nvPicPr>
          <p:cNvPr id="2052" name="Picture 4">
            <a:extLst>
              <a:ext uri="{FF2B5EF4-FFF2-40B4-BE49-F238E27FC236}">
                <a16:creationId xmlns:a16="http://schemas.microsoft.com/office/drawing/2014/main" id="{7BA13D60-216D-436F-C086-12E36629B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214" y="3310130"/>
            <a:ext cx="2283631" cy="15406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0A0F9B-0252-62E5-17AE-DF4DD558788F}"/>
              </a:ext>
            </a:extLst>
          </p:cNvPr>
          <p:cNvSpPr txBox="1"/>
          <p:nvPr/>
        </p:nvSpPr>
        <p:spPr>
          <a:xfrm>
            <a:off x="3368215" y="4818463"/>
            <a:ext cx="2331536" cy="184666"/>
          </a:xfrm>
          <a:prstGeom prst="rect">
            <a:avLst/>
          </a:prstGeom>
          <a:noFill/>
        </p:spPr>
        <p:txBody>
          <a:bodyPr wrap="square" rtlCol="0">
            <a:spAutoFit/>
          </a:bodyPr>
          <a:lstStyle/>
          <a:p>
            <a:r>
              <a:rPr lang="en-US" sz="600" dirty="0"/>
              <a:t>https://</a:t>
            </a:r>
            <a:r>
              <a:rPr lang="en-US" sz="600" dirty="0" err="1"/>
              <a:t>stanford.edu</a:t>
            </a:r>
            <a:r>
              <a:rPr lang="en-US" sz="600" dirty="0"/>
              <a:t>/~</a:t>
            </a:r>
            <a:r>
              <a:rPr lang="en-US" sz="600" dirty="0" err="1"/>
              <a:t>cpiech</a:t>
            </a:r>
            <a:r>
              <a:rPr lang="en-US" sz="600" dirty="0"/>
              <a:t>/cs221/handouts/</a:t>
            </a:r>
            <a:r>
              <a:rPr lang="en-US" sz="600" dirty="0" err="1"/>
              <a:t>kmeans.html</a:t>
            </a:r>
            <a:endParaRPr lang="en-US" sz="600" dirty="0"/>
          </a:p>
        </p:txBody>
      </p:sp>
    </p:spTree>
    <p:extLst>
      <p:ext uri="{BB962C8B-B14F-4D97-AF65-F5344CB8AC3E}">
        <p14:creationId xmlns:p14="http://schemas.microsoft.com/office/powerpoint/2010/main" val="425636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69C9-42E0-CC80-78D4-7A68E01D8D73}"/>
              </a:ext>
            </a:extLst>
          </p:cNvPr>
          <p:cNvSpPr>
            <a:spLocks noGrp="1"/>
          </p:cNvSpPr>
          <p:nvPr>
            <p:ph type="title"/>
          </p:nvPr>
        </p:nvSpPr>
        <p:spPr/>
        <p:txBody>
          <a:bodyPr>
            <a:noAutofit/>
          </a:bodyPr>
          <a:lstStyle/>
          <a:p>
            <a:r>
              <a:rPr lang="en" sz="1700" dirty="0"/>
              <a:t>ML Classification – Expectation Maximization (Dempster, et al. , 1958)</a:t>
            </a:r>
            <a:endParaRPr lang="en-US" sz="1700" dirty="0"/>
          </a:p>
        </p:txBody>
      </p:sp>
      <p:sp>
        <p:nvSpPr>
          <p:cNvPr id="3" name="Text Placeholder 2">
            <a:extLst>
              <a:ext uri="{FF2B5EF4-FFF2-40B4-BE49-F238E27FC236}">
                <a16:creationId xmlns:a16="http://schemas.microsoft.com/office/drawing/2014/main" id="{72A32170-D581-237F-4F59-A559B02370FE}"/>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0DFD859B-FAF8-4D8C-AF4E-8BFD76728FFE}"/>
              </a:ext>
            </a:extLst>
          </p:cNvPr>
          <p:cNvPicPr>
            <a:picLocks noChangeAspect="1"/>
          </p:cNvPicPr>
          <p:nvPr/>
        </p:nvPicPr>
        <p:blipFill>
          <a:blip r:embed="rId3"/>
          <a:stretch>
            <a:fillRect/>
          </a:stretch>
        </p:blipFill>
        <p:spPr>
          <a:xfrm>
            <a:off x="359825" y="1017725"/>
            <a:ext cx="4629999" cy="4027803"/>
          </a:xfrm>
          <a:prstGeom prst="rect">
            <a:avLst/>
          </a:prstGeom>
        </p:spPr>
      </p:pic>
    </p:spTree>
    <p:extLst>
      <p:ext uri="{BB962C8B-B14F-4D97-AF65-F5344CB8AC3E}">
        <p14:creationId xmlns:p14="http://schemas.microsoft.com/office/powerpoint/2010/main" val="18300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220874" y="460175"/>
            <a:ext cx="711870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00" dirty="0"/>
              <a:t>ML Classification – What and Why Maximum Likelihood Estimation (MLE)</a:t>
            </a:r>
            <a:endParaRPr sz="1600" dirty="0"/>
          </a:p>
        </p:txBody>
      </p:sp>
      <mc:AlternateContent xmlns:mc="http://schemas.openxmlformats.org/markup-compatibility/2006" xmlns:a14="http://schemas.microsoft.com/office/drawing/2010/main">
        <mc:Choice Requires="a14">
          <p:sp>
            <p:nvSpPr>
              <p:cNvPr id="142" name="Google Shape;142;p24"/>
              <p:cNvSpPr txBox="1">
                <a:spLocks noGrp="1"/>
              </p:cNvSpPr>
              <p:nvPr>
                <p:ph type="body" idx="1"/>
              </p:nvPr>
            </p:nvSpPr>
            <p:spPr>
              <a:xfrm>
                <a:off x="220874" y="1032875"/>
                <a:ext cx="4006312" cy="4110600"/>
              </a:xfrm>
              <a:prstGeom prst="rect">
                <a:avLst/>
              </a:prstGeom>
            </p:spPr>
            <p:txBody>
              <a:bodyPr spcFirstLastPara="1" wrap="square" lIns="91425" tIns="91425" rIns="91425" bIns="91425" anchor="t" anchorCtr="0">
                <a:normAutofit fontScale="92500" lnSpcReduction="20000"/>
              </a:bodyPr>
              <a:lstStyle/>
              <a:p>
                <a:pPr marL="0" indent="0">
                  <a:spcAft>
                    <a:spcPts val="1200"/>
                  </a:spcAft>
                  <a:buNone/>
                </a:pPr>
                <a:r>
                  <a:rPr lang="en-US" sz="2000" dirty="0"/>
                  <a:t>As the name suggests, MLE attempts to maximize the likelihood: p(X|</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Θ</m:t>
                    </m:r>
                  </m:oMath>
                </a14:m>
                <a:r>
                  <a:rPr lang="en-US" sz="2000" dirty="0"/>
                  <a:t>). This is the probability that we see the data given some model parameters. </a:t>
                </a:r>
                <a:r>
                  <a:rPr lang="en" sz="2000" dirty="0"/>
                  <a:t>MLE is frequently used in classification models because it allows us to calculate which model the data is most likely to have come from. Using probability density functions (PDFs), we can calculate a data’s probability density for each model and then pick the maximum density as our selection.</a:t>
                </a:r>
                <a:endParaRPr sz="2000" baseline="30000" dirty="0"/>
              </a:p>
            </p:txBody>
          </p:sp>
        </mc:Choice>
        <mc:Fallback xmlns="">
          <p:sp>
            <p:nvSpPr>
              <p:cNvPr id="142" name="Google Shape;142;p24"/>
              <p:cNvSpPr txBox="1">
                <a:spLocks noGrp="1" noRot="1" noChangeAspect="1" noMove="1" noResize="1" noEditPoints="1" noAdjustHandles="1" noChangeArrowheads="1" noChangeShapeType="1" noTextEdit="1"/>
              </p:cNvSpPr>
              <p:nvPr>
                <p:ph type="body" idx="1"/>
              </p:nvPr>
            </p:nvSpPr>
            <p:spPr>
              <a:xfrm>
                <a:off x="220874" y="1032875"/>
                <a:ext cx="4006312" cy="4110600"/>
              </a:xfrm>
              <a:prstGeom prst="rect">
                <a:avLst/>
              </a:prstGeom>
              <a:blipFill>
                <a:blip r:embed="rId3"/>
                <a:stretch>
                  <a:fillRect l="-1582" t="-923" r="-2532"/>
                </a:stretch>
              </a:blipFill>
            </p:spPr>
            <p:txBody>
              <a:bodyPr/>
              <a:lstStyle/>
              <a:p>
                <a:r>
                  <a:rPr lang="en-US">
                    <a:noFill/>
                  </a:rPr>
                  <a:t> </a:t>
                </a:r>
              </a:p>
            </p:txBody>
          </p:sp>
        </mc:Fallback>
      </mc:AlternateContent>
      <p:pic>
        <p:nvPicPr>
          <p:cNvPr id="143" name="Google Shape;143;p24"/>
          <p:cNvPicPr preferRelativeResize="0"/>
          <p:nvPr/>
        </p:nvPicPr>
        <p:blipFill>
          <a:blip r:embed="rId4">
            <a:alphaModFix/>
          </a:blip>
          <a:stretch>
            <a:fillRect/>
          </a:stretch>
        </p:blipFill>
        <p:spPr>
          <a:xfrm>
            <a:off x="4227186" y="1368910"/>
            <a:ext cx="3112397" cy="2339577"/>
          </a:xfrm>
          <a:prstGeom prst="rect">
            <a:avLst/>
          </a:prstGeom>
          <a:noFill/>
          <a:ln>
            <a:noFill/>
          </a:ln>
        </p:spPr>
      </p:pic>
      <p:sp>
        <p:nvSpPr>
          <p:cNvPr id="144" name="Google Shape;144;p24"/>
          <p:cNvSpPr txBox="1"/>
          <p:nvPr/>
        </p:nvSpPr>
        <p:spPr>
          <a:xfrm>
            <a:off x="4345265" y="3750313"/>
            <a:ext cx="3112397" cy="91175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500" dirty="0"/>
              <a:t>https://</a:t>
            </a:r>
            <a:r>
              <a:rPr lang="en" sz="500" dirty="0" err="1"/>
              <a:t>blogs.sas.com</a:t>
            </a:r>
            <a:r>
              <a:rPr lang="en" sz="500" dirty="0"/>
              <a:t>/content/</a:t>
            </a:r>
            <a:r>
              <a:rPr lang="en" sz="500" dirty="0" err="1"/>
              <a:t>iml</a:t>
            </a:r>
            <a:r>
              <a:rPr lang="en" sz="500" dirty="0"/>
              <a:t>/2011/10/12/maximum-likelihood-estimation-in-</a:t>
            </a:r>
            <a:r>
              <a:rPr lang="en" sz="500" dirty="0" err="1"/>
              <a:t>sasiml.html</a:t>
            </a:r>
            <a:endParaRPr sz="500" dirty="0"/>
          </a:p>
          <a:p>
            <a:pPr marL="0" lvl="0" indent="0" algn="l" rtl="0">
              <a:lnSpc>
                <a:spcPct val="115000"/>
              </a:lnSpc>
              <a:spcBef>
                <a:spcPts val="1200"/>
              </a:spcBef>
              <a:spcAft>
                <a:spcPts val="0"/>
              </a:spcAft>
              <a:buNone/>
            </a:pPr>
            <a:endParaRPr sz="500" dirty="0"/>
          </a:p>
          <a:p>
            <a:pPr marL="0" lvl="0" indent="0" algn="l" rtl="0">
              <a:lnSpc>
                <a:spcPct val="115000"/>
              </a:lnSpc>
              <a:spcBef>
                <a:spcPts val="1200"/>
              </a:spcBef>
              <a:spcAft>
                <a:spcPts val="1200"/>
              </a:spcAft>
              <a:buNone/>
            </a:pPr>
            <a:endParaRPr sz="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272977" y="437825"/>
            <a:ext cx="7235148"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ML Classification - MLE in this Problem</a:t>
            </a:r>
            <a:endParaRPr dirty="0"/>
          </a:p>
        </p:txBody>
      </p:sp>
      <p:sp>
        <p:nvSpPr>
          <p:cNvPr id="150" name="Google Shape;150;p25"/>
          <p:cNvSpPr txBox="1">
            <a:spLocks noGrp="1"/>
          </p:cNvSpPr>
          <p:nvPr>
            <p:ph type="body" idx="1"/>
          </p:nvPr>
        </p:nvSpPr>
        <p:spPr>
          <a:xfrm>
            <a:off x="311700" y="1152475"/>
            <a:ext cx="53148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dirty="0">
                <a:solidFill>
                  <a:srgbClr val="000000"/>
                </a:solidFill>
              </a:rPr>
              <a:t>For this project, we have a constrained set of outputs (0-9): a typical classification problem. So, we can represent each digit as a multivariate Gaussian normal distribution model with a D-dimensional mean vector and a </a:t>
            </a:r>
            <a:r>
              <a:rPr lang="en" sz="2000" dirty="0" err="1">
                <a:solidFill>
                  <a:srgbClr val="000000"/>
                </a:solidFill>
              </a:rPr>
              <a:t>DxD</a:t>
            </a:r>
            <a:r>
              <a:rPr lang="en" sz="2000" dirty="0">
                <a:solidFill>
                  <a:srgbClr val="000000"/>
                </a:solidFill>
              </a:rPr>
              <a:t> covariance matrix (D = number of MFCCs). Then, when given a new utterance, we can iterate over all of the digit models, calculate the likelihood of the data for each digit and pick the most likely number as our prediction.</a:t>
            </a:r>
            <a:endParaRPr sz="2000" dirty="0">
              <a:solidFill>
                <a:srgbClr val="000000"/>
              </a:solidFill>
            </a:endParaRPr>
          </a:p>
          <a:p>
            <a:pPr marL="0" lvl="0" indent="0" algn="l" rtl="0">
              <a:lnSpc>
                <a:spcPct val="100000"/>
              </a:lnSpc>
              <a:spcBef>
                <a:spcPts val="0"/>
              </a:spcBef>
              <a:spcAft>
                <a:spcPts val="0"/>
              </a:spcAft>
              <a:buNone/>
            </a:pPr>
            <a:endParaRPr sz="2000" dirty="0">
              <a:solidFill>
                <a:srgbClr val="000000"/>
              </a:solidFill>
            </a:endParaRPr>
          </a:p>
          <a:p>
            <a:pPr marL="0" lvl="0" indent="0" algn="l" rtl="0">
              <a:spcBef>
                <a:spcPts val="0"/>
              </a:spcBef>
              <a:spcAft>
                <a:spcPts val="1200"/>
              </a:spcAft>
              <a:buNone/>
            </a:pPr>
            <a:endParaRPr sz="2400" dirty="0"/>
          </a:p>
        </p:txBody>
      </p:sp>
      <p:pic>
        <p:nvPicPr>
          <p:cNvPr id="151" name="Google Shape;151;p25"/>
          <p:cNvPicPr preferRelativeResize="0"/>
          <p:nvPr/>
        </p:nvPicPr>
        <p:blipFill>
          <a:blip r:embed="rId3">
            <a:alphaModFix/>
          </a:blip>
          <a:stretch>
            <a:fillRect/>
          </a:stretch>
        </p:blipFill>
        <p:spPr>
          <a:xfrm>
            <a:off x="5863275" y="1697975"/>
            <a:ext cx="2835850" cy="2325400"/>
          </a:xfrm>
          <a:prstGeom prst="rect">
            <a:avLst/>
          </a:prstGeom>
          <a:noFill/>
          <a:ln>
            <a:noFill/>
          </a:ln>
        </p:spPr>
      </p:pic>
      <p:sp>
        <p:nvSpPr>
          <p:cNvPr id="152" name="Google Shape;152;p25"/>
          <p:cNvSpPr txBox="1"/>
          <p:nvPr/>
        </p:nvSpPr>
        <p:spPr>
          <a:xfrm>
            <a:off x="6317125" y="4307275"/>
            <a:ext cx="2382000" cy="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500">
                <a:solidFill>
                  <a:schemeClr val="dk1"/>
                </a:solidFill>
              </a:rPr>
              <a:t>https://archive.ics.uci.edu/ml/datasets/Spoken+Arabic+Digit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223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Classification - The Math Behind MLE</a:t>
            </a:r>
            <a:endParaRPr/>
          </a:p>
        </p:txBody>
      </p:sp>
      <p:sp>
        <p:nvSpPr>
          <p:cNvPr id="158" name="Google Shape;158;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Clr>
                <a:schemeClr val="dk1"/>
              </a:buClr>
              <a:buSzPts val="1100"/>
              <a:buFont typeface="Arial"/>
              <a:buNone/>
            </a:pPr>
            <a:endParaRPr/>
          </a:p>
        </p:txBody>
      </p:sp>
      <p:pic>
        <p:nvPicPr>
          <p:cNvPr id="159" name="Google Shape;159;p26"/>
          <p:cNvPicPr preferRelativeResize="0"/>
          <p:nvPr/>
        </p:nvPicPr>
        <p:blipFill>
          <a:blip r:embed="rId3">
            <a:alphaModFix/>
          </a:blip>
          <a:stretch>
            <a:fillRect/>
          </a:stretch>
        </p:blipFill>
        <p:spPr>
          <a:xfrm>
            <a:off x="5219075" y="974913"/>
            <a:ext cx="3815226" cy="3771524"/>
          </a:xfrm>
          <a:prstGeom prst="rect">
            <a:avLst/>
          </a:prstGeom>
          <a:noFill/>
          <a:ln>
            <a:noFill/>
          </a:ln>
        </p:spPr>
      </p:pic>
      <p:pic>
        <p:nvPicPr>
          <p:cNvPr id="160" name="Google Shape;160;p26"/>
          <p:cNvPicPr preferRelativeResize="0"/>
          <p:nvPr/>
        </p:nvPicPr>
        <p:blipFill rotWithShape="1">
          <a:blip r:embed="rId4">
            <a:alphaModFix/>
          </a:blip>
          <a:srcRect l="2798" t="4944" r="2324" b="9811"/>
          <a:stretch/>
        </p:blipFill>
        <p:spPr>
          <a:xfrm>
            <a:off x="311700" y="2982890"/>
            <a:ext cx="4799324" cy="1616975"/>
          </a:xfrm>
          <a:prstGeom prst="rect">
            <a:avLst/>
          </a:prstGeom>
          <a:noFill/>
          <a:ln>
            <a:noFill/>
          </a:ln>
        </p:spPr>
      </p:pic>
      <p:cxnSp>
        <p:nvCxnSpPr>
          <p:cNvPr id="161" name="Google Shape;161;p26"/>
          <p:cNvCxnSpPr>
            <a:cxnSpLocks/>
          </p:cNvCxnSpPr>
          <p:nvPr/>
        </p:nvCxnSpPr>
        <p:spPr>
          <a:xfrm flipV="1">
            <a:off x="2194560" y="2171450"/>
            <a:ext cx="3418115" cy="1618220"/>
          </a:xfrm>
          <a:prstGeom prst="straightConnector1">
            <a:avLst/>
          </a:prstGeom>
          <a:noFill/>
          <a:ln w="9525" cap="flat" cmpd="sng">
            <a:solidFill>
              <a:srgbClr val="2878A2"/>
            </a:solidFill>
            <a:prstDash val="solid"/>
            <a:round/>
            <a:headEnd type="none" w="med" len="med"/>
            <a:tailEnd type="triangle" w="med" len="med"/>
          </a:ln>
        </p:spPr>
      </p:cxnSp>
      <p:pic>
        <p:nvPicPr>
          <p:cNvPr id="162" name="Google Shape;162;p26"/>
          <p:cNvPicPr preferRelativeResize="0"/>
          <p:nvPr/>
        </p:nvPicPr>
        <p:blipFill>
          <a:blip r:embed="rId5">
            <a:alphaModFix/>
          </a:blip>
          <a:stretch>
            <a:fillRect/>
          </a:stretch>
        </p:blipFill>
        <p:spPr>
          <a:xfrm>
            <a:off x="786625" y="881821"/>
            <a:ext cx="3408600" cy="1807204"/>
          </a:xfrm>
          <a:prstGeom prst="rect">
            <a:avLst/>
          </a:prstGeom>
          <a:noFill/>
          <a:ln>
            <a:noFill/>
          </a:ln>
        </p:spPr>
      </p:pic>
      <p:cxnSp>
        <p:nvCxnSpPr>
          <p:cNvPr id="163" name="Google Shape;163;p26"/>
          <p:cNvCxnSpPr>
            <a:cxnSpLocks/>
          </p:cNvCxnSpPr>
          <p:nvPr/>
        </p:nvCxnSpPr>
        <p:spPr>
          <a:xfrm flipV="1">
            <a:off x="1048762" y="2064825"/>
            <a:ext cx="1294638" cy="918065"/>
          </a:xfrm>
          <a:prstGeom prst="straightConnector1">
            <a:avLst/>
          </a:prstGeom>
          <a:noFill/>
          <a:ln w="9525" cap="flat" cmpd="sng">
            <a:solidFill>
              <a:srgbClr val="2878A2"/>
            </a:solidFill>
            <a:prstDash val="solid"/>
            <a:round/>
            <a:headEnd type="none" w="med" len="med"/>
            <a:tailEnd type="triangle" w="med" len="med"/>
          </a:ln>
        </p:spPr>
      </p:cxnSp>
      <p:cxnSp>
        <p:nvCxnSpPr>
          <p:cNvPr id="164" name="Google Shape;164;p26"/>
          <p:cNvCxnSpPr>
            <a:cxnSpLocks/>
          </p:cNvCxnSpPr>
          <p:nvPr/>
        </p:nvCxnSpPr>
        <p:spPr>
          <a:xfrm flipV="1">
            <a:off x="1453415" y="1761575"/>
            <a:ext cx="3954335" cy="1922869"/>
          </a:xfrm>
          <a:prstGeom prst="straightConnector1">
            <a:avLst/>
          </a:prstGeom>
          <a:noFill/>
          <a:ln w="9525" cap="flat" cmpd="sng">
            <a:solidFill>
              <a:srgbClr val="2878A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Classification - Challenges of MLE</a:t>
            </a:r>
            <a:endParaRPr/>
          </a:p>
        </p:txBody>
      </p:sp>
      <p:sp>
        <p:nvSpPr>
          <p:cNvPr id="170" name="Google Shape;170;p27"/>
          <p:cNvSpPr txBox="1">
            <a:spLocks noGrp="1"/>
          </p:cNvSpPr>
          <p:nvPr>
            <p:ph type="body" idx="1"/>
          </p:nvPr>
        </p:nvSpPr>
        <p:spPr>
          <a:xfrm>
            <a:off x="311700" y="1152475"/>
            <a:ext cx="6759660" cy="37776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800" dirty="0"/>
              <a:t>The main issue I ran into with MLE was numerical underflow. When multiplying together so many small probability densities, they will eventually tend towards zero. Consequently, when I first implemented my MLE function, it was very bad at predicting digits. This error was fixed by using log-likelihood so that the product was rewritten as a sum of logs and I didn’t have to worry about underflow. I decided to utilize a negative log-likelihood calculation so that my likelihoods would be positive. However, it was still performing very poorly. After some time, I realized that flipping the sign required a flip of the equality and I instead should have been predicting the digit that gave the </a:t>
            </a:r>
            <a:r>
              <a:rPr lang="en" sz="1800" i="1" dirty="0"/>
              <a:t>minimum </a:t>
            </a:r>
            <a:r>
              <a:rPr lang="en" sz="1800" dirty="0"/>
              <a:t>negative log-likelihood. After this fix, my model worked much better and the MLE function did not require any more tweaking.</a:t>
            </a:r>
            <a:endParaRPr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139650" y="453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 Confusion Matrix (Final Parameters)</a:t>
            </a:r>
            <a:endParaRPr/>
          </a:p>
        </p:txBody>
      </p:sp>
      <p:sp>
        <p:nvSpPr>
          <p:cNvPr id="176" name="Google Shape;176;p28"/>
          <p:cNvSpPr txBox="1">
            <a:spLocks noGrp="1"/>
          </p:cNvSpPr>
          <p:nvPr>
            <p:ph type="body" idx="1"/>
          </p:nvPr>
        </p:nvSpPr>
        <p:spPr>
          <a:xfrm>
            <a:off x="179650" y="1727100"/>
            <a:ext cx="4564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0000"/>
                </a:solidFill>
              </a:rPr>
              <a:t>Overall Accuracy: 1976/2200 (89.8%)</a:t>
            </a:r>
            <a:endParaRPr sz="2000">
              <a:solidFill>
                <a:srgbClr val="000000"/>
              </a:solidFill>
            </a:endParaRPr>
          </a:p>
          <a:p>
            <a:pPr marL="0" lvl="0" indent="0" algn="l" rtl="0">
              <a:lnSpc>
                <a:spcPct val="100000"/>
              </a:lnSpc>
              <a:spcBef>
                <a:spcPts val="1200"/>
              </a:spcBef>
              <a:spcAft>
                <a:spcPts val="0"/>
              </a:spcAft>
              <a:buNone/>
            </a:pPr>
            <a:r>
              <a:rPr lang="en" sz="2000">
                <a:solidFill>
                  <a:srgbClr val="000000"/>
                </a:solidFill>
              </a:rPr>
              <a:t>Best Predicted Digit: 0 (96.9%)</a:t>
            </a:r>
            <a:endParaRPr sz="2000">
              <a:solidFill>
                <a:srgbClr val="000000"/>
              </a:solidFill>
            </a:endParaRPr>
          </a:p>
          <a:p>
            <a:pPr marL="0" lvl="0" indent="0" algn="l" rtl="0">
              <a:lnSpc>
                <a:spcPct val="100000"/>
              </a:lnSpc>
              <a:spcBef>
                <a:spcPts val="1200"/>
              </a:spcBef>
              <a:spcAft>
                <a:spcPts val="0"/>
              </a:spcAft>
              <a:buNone/>
            </a:pPr>
            <a:r>
              <a:rPr lang="en" sz="2000">
                <a:solidFill>
                  <a:srgbClr val="000000"/>
                </a:solidFill>
              </a:rPr>
              <a:t>Worst Predicted Digit: 7 (83.6%)</a:t>
            </a:r>
            <a:endParaRPr sz="2000">
              <a:solidFill>
                <a:srgbClr val="000000"/>
              </a:solidFill>
            </a:endParaRPr>
          </a:p>
          <a:p>
            <a:pPr marL="0" lvl="0" indent="0" algn="l" rtl="0">
              <a:lnSpc>
                <a:spcPct val="100000"/>
              </a:lnSpc>
              <a:spcBef>
                <a:spcPts val="1200"/>
              </a:spcBef>
              <a:spcAft>
                <a:spcPts val="0"/>
              </a:spcAft>
              <a:buNone/>
            </a:pPr>
            <a:r>
              <a:rPr lang="en" sz="2000">
                <a:solidFill>
                  <a:srgbClr val="000000"/>
                </a:solidFill>
              </a:rPr>
              <a:t>Most Confused Digits: 4 and 7 (11.4% for each digit)</a:t>
            </a:r>
            <a:endParaRPr sz="2000">
              <a:solidFill>
                <a:srgbClr val="000000"/>
              </a:solidFill>
            </a:endParaRPr>
          </a:p>
          <a:p>
            <a:pPr marL="0" lvl="0" indent="0" algn="l" rtl="0">
              <a:lnSpc>
                <a:spcPct val="100000"/>
              </a:lnSpc>
              <a:spcBef>
                <a:spcPts val="1200"/>
              </a:spcBef>
              <a:spcAft>
                <a:spcPts val="1200"/>
              </a:spcAft>
              <a:buNone/>
            </a:pPr>
            <a:endParaRPr sz="2000">
              <a:solidFill>
                <a:srgbClr val="000000"/>
              </a:solidFill>
            </a:endParaRPr>
          </a:p>
        </p:txBody>
      </p:sp>
      <p:pic>
        <p:nvPicPr>
          <p:cNvPr id="177" name="Google Shape;177;p28"/>
          <p:cNvPicPr preferRelativeResize="0"/>
          <p:nvPr/>
        </p:nvPicPr>
        <p:blipFill rotWithShape="1">
          <a:blip r:embed="rId3">
            <a:alphaModFix/>
          </a:blip>
          <a:srcRect l="15481" t="6471" r="13176" b="1869"/>
          <a:stretch/>
        </p:blipFill>
        <p:spPr>
          <a:xfrm>
            <a:off x="4744450" y="1152475"/>
            <a:ext cx="4087850" cy="3604949"/>
          </a:xfrm>
          <a:prstGeom prst="rect">
            <a:avLst/>
          </a:prstGeom>
          <a:noFill/>
          <a:ln>
            <a:noFill/>
          </a:ln>
        </p:spPr>
      </p:pic>
      <p:sp>
        <p:nvSpPr>
          <p:cNvPr id="178" name="Google Shape;178;p28"/>
          <p:cNvSpPr txBox="1"/>
          <p:nvPr/>
        </p:nvSpPr>
        <p:spPr>
          <a:xfrm>
            <a:off x="5309425" y="1025925"/>
            <a:ext cx="274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Confusion Matrix for Digit Classification</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0725" y="461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 - The Dataset</a:t>
            </a:r>
            <a:endParaRPr dirty="0"/>
          </a:p>
        </p:txBody>
      </p:sp>
      <p:sp>
        <p:nvSpPr>
          <p:cNvPr id="61" name="Google Shape;61;p14"/>
          <p:cNvSpPr txBox="1">
            <a:spLocks noGrp="1"/>
          </p:cNvSpPr>
          <p:nvPr>
            <p:ph type="body" idx="1"/>
          </p:nvPr>
        </p:nvSpPr>
        <p:spPr>
          <a:xfrm>
            <a:off x="352674" y="1033100"/>
            <a:ext cx="5393607"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dirty="0"/>
              <a:t>In 2008, a group of researchers at University of </a:t>
            </a:r>
            <a:r>
              <a:rPr lang="en" sz="1900" dirty="0" err="1"/>
              <a:t>Badji</a:t>
            </a:r>
            <a:r>
              <a:rPr lang="en" sz="1900" dirty="0"/>
              <a:t>-Mokhtar collected a dataset of 8800 spoken Arabic digits. Using some signal processing techniques, the researchers decomposed these frequencies into 13 Mel Frequency Cepstral Coefficients (MFCCs). These represent the perceived difference between pitches as opposed to the true distance measured in Hertz (Hz) (</a:t>
            </a:r>
            <a:r>
              <a:rPr lang="en" sz="1900" dirty="0" err="1"/>
              <a:t>Bogert</a:t>
            </a:r>
            <a:r>
              <a:rPr lang="en" sz="1900" dirty="0"/>
              <a:t>, 1963).</a:t>
            </a:r>
            <a:endParaRPr sz="1900" dirty="0"/>
          </a:p>
        </p:txBody>
      </p:sp>
      <p:pic>
        <p:nvPicPr>
          <p:cNvPr id="62" name="Google Shape;62;p14"/>
          <p:cNvPicPr preferRelativeResize="0"/>
          <p:nvPr/>
        </p:nvPicPr>
        <p:blipFill>
          <a:blip r:embed="rId3">
            <a:alphaModFix/>
          </a:blip>
          <a:stretch>
            <a:fillRect/>
          </a:stretch>
        </p:blipFill>
        <p:spPr>
          <a:xfrm>
            <a:off x="650153" y="3886300"/>
            <a:ext cx="3657600" cy="1181100"/>
          </a:xfrm>
          <a:prstGeom prst="rect">
            <a:avLst/>
          </a:prstGeom>
          <a:noFill/>
          <a:ln>
            <a:noFill/>
          </a:ln>
        </p:spPr>
      </p:pic>
      <p:pic>
        <p:nvPicPr>
          <p:cNvPr id="63" name="Google Shape;63;p14"/>
          <p:cNvPicPr preferRelativeResize="0"/>
          <p:nvPr/>
        </p:nvPicPr>
        <p:blipFill>
          <a:blip r:embed="rId4">
            <a:alphaModFix/>
          </a:blip>
          <a:stretch>
            <a:fillRect/>
          </a:stretch>
        </p:blipFill>
        <p:spPr>
          <a:xfrm>
            <a:off x="5671162" y="1808200"/>
            <a:ext cx="1905000" cy="1905000"/>
          </a:xfrm>
          <a:prstGeom prst="rect">
            <a:avLst/>
          </a:prstGeom>
          <a:noFill/>
          <a:ln>
            <a:noFill/>
          </a:ln>
        </p:spPr>
      </p:pic>
      <p:sp>
        <p:nvSpPr>
          <p:cNvPr id="64" name="Google Shape;64;p14"/>
          <p:cNvSpPr txBox="1"/>
          <p:nvPr/>
        </p:nvSpPr>
        <p:spPr>
          <a:xfrm>
            <a:off x="5371429" y="3755500"/>
            <a:ext cx="3573900" cy="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500" u="sng" dirty="0">
                <a:solidFill>
                  <a:schemeClr val="accent5"/>
                </a:solidFill>
                <a:hlinkClick r:id="rId5">
                  <a:extLst>
                    <a:ext uri="{A12FA001-AC4F-418D-AE19-62706E023703}">
                      <ahyp:hlinkClr xmlns:ahyp="http://schemas.microsoft.com/office/drawing/2018/hyperlinkcolor" val="tx"/>
                    </a:ext>
                  </a:extLst>
                </a:hlinkClick>
              </a:rPr>
              <a:t>https://educativ.net/universities/algeria/universite-badji-mokhtar-de-annaba/</a:t>
            </a:r>
            <a:endParaRPr sz="100" dirty="0"/>
          </a:p>
        </p:txBody>
      </p:sp>
      <p:sp>
        <p:nvSpPr>
          <p:cNvPr id="65" name="Google Shape;65;p14"/>
          <p:cNvSpPr txBox="1"/>
          <p:nvPr/>
        </p:nvSpPr>
        <p:spPr>
          <a:xfrm>
            <a:off x="4307753" y="4881900"/>
            <a:ext cx="3573900" cy="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500" dirty="0"/>
              <a:t>https://</a:t>
            </a:r>
            <a:r>
              <a:rPr lang="en" sz="500" dirty="0" err="1"/>
              <a:t>archive.ics.uci.edu</a:t>
            </a:r>
            <a:r>
              <a:rPr lang="en" sz="500" dirty="0"/>
              <a:t>/ml/</a:t>
            </a:r>
            <a:r>
              <a:rPr lang="en" sz="500" dirty="0" err="1"/>
              <a:t>index.php</a:t>
            </a:r>
            <a:endParaRPr sz="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 Prediction Explanations</a:t>
            </a:r>
            <a:endParaRPr dirty="0"/>
          </a:p>
        </p:txBody>
      </p:sp>
      <p:sp>
        <p:nvSpPr>
          <p:cNvPr id="184" name="Google Shape;184;p29"/>
          <p:cNvSpPr txBox="1">
            <a:spLocks noGrp="1"/>
          </p:cNvSpPr>
          <p:nvPr>
            <p:ph type="body" idx="1"/>
          </p:nvPr>
        </p:nvSpPr>
        <p:spPr>
          <a:xfrm>
            <a:off x="311700" y="1152475"/>
            <a:ext cx="6723084"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sz="2400" dirty="0"/>
              <a:t>The best predicted digits tended to be unique ones. For instance, 0 (</a:t>
            </a:r>
            <a:r>
              <a:rPr lang="en" sz="2400" dirty="0" err="1"/>
              <a:t>sifir</a:t>
            </a:r>
            <a:r>
              <a:rPr lang="en" sz="2400" dirty="0"/>
              <a:t>)--the only digit with a “Long I” sound--was predicted with near perfect accuracy. 1 (</a:t>
            </a:r>
            <a:r>
              <a:rPr lang="en-US" sz="2400" dirty="0"/>
              <a:t>w</a:t>
            </a:r>
            <a:r>
              <a:rPr lang="en" sz="2400" dirty="0" err="1"/>
              <a:t>ahad</a:t>
            </a:r>
            <a:r>
              <a:rPr lang="en" sz="2400" dirty="0"/>
              <a:t>)--the only digit with a w, h, or d sound--was a close second. Conversely, 4 (</a:t>
            </a:r>
            <a:r>
              <a:rPr lang="en" sz="2400" dirty="0" err="1"/>
              <a:t>araba’a</a:t>
            </a:r>
            <a:r>
              <a:rPr lang="en" sz="2400" dirty="0"/>
              <a:t>) and 7 (</a:t>
            </a:r>
            <a:r>
              <a:rPr lang="en" sz="2400" dirty="0" err="1"/>
              <a:t>seb’a</a:t>
            </a:r>
            <a:r>
              <a:rPr lang="en" sz="2400" dirty="0"/>
              <a:t>), the most confused digits, both have the “</a:t>
            </a:r>
            <a:r>
              <a:rPr lang="en" sz="2400" dirty="0" err="1"/>
              <a:t>ba</a:t>
            </a:r>
            <a:r>
              <a:rPr lang="en" sz="2400" dirty="0"/>
              <a:t>” sound in them. 2 (</a:t>
            </a:r>
            <a:r>
              <a:rPr lang="en" sz="2400" dirty="0" err="1"/>
              <a:t>ithnayn</a:t>
            </a:r>
            <a:r>
              <a:rPr lang="en" sz="2400" dirty="0"/>
              <a:t>) and 8 (</a:t>
            </a:r>
            <a:r>
              <a:rPr lang="en" sz="2400" dirty="0" err="1"/>
              <a:t>thamanieh</a:t>
            </a:r>
            <a:r>
              <a:rPr lang="en" sz="2400" dirty="0"/>
              <a:t>), also often confused, both share the “</a:t>
            </a:r>
            <a:r>
              <a:rPr lang="en" sz="2400" dirty="0" err="1"/>
              <a:t>th</a:t>
            </a:r>
            <a:r>
              <a:rPr lang="en" sz="2400" dirty="0"/>
              <a:t>” sound. Also, the four best predicted digits are all two syllables, which likely plays a factor with constant cluster sizes. The overall prediction trends for modeling choices were depicted in the “Modeling Choices” section.</a:t>
            </a:r>
            <a:endParaRPr sz="2400" dirty="0"/>
          </a:p>
        </p:txBody>
      </p:sp>
      <p:pic>
        <p:nvPicPr>
          <p:cNvPr id="3074" name="Picture 2" descr="Arabic numerals – SEASONSALI">
            <a:extLst>
              <a:ext uri="{FF2B5EF4-FFF2-40B4-BE49-F238E27FC236}">
                <a16:creationId xmlns:a16="http://schemas.microsoft.com/office/drawing/2014/main" id="{00C7E47E-E1D3-CF6A-06B1-D04008961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3991025"/>
            <a:ext cx="3409950" cy="11318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FD1B0C-6D61-364B-A2D0-03393A7687CC}"/>
              </a:ext>
            </a:extLst>
          </p:cNvPr>
          <p:cNvSpPr txBox="1"/>
          <p:nvPr/>
        </p:nvSpPr>
        <p:spPr>
          <a:xfrm>
            <a:off x="922673" y="4953642"/>
            <a:ext cx="2373086" cy="169277"/>
          </a:xfrm>
          <a:prstGeom prst="rect">
            <a:avLst/>
          </a:prstGeom>
          <a:noFill/>
        </p:spPr>
        <p:txBody>
          <a:bodyPr wrap="square" rtlCol="0">
            <a:spAutoFit/>
          </a:bodyPr>
          <a:lstStyle/>
          <a:p>
            <a:r>
              <a:rPr lang="en-US" sz="500" dirty="0"/>
              <a:t>https://</a:t>
            </a:r>
            <a:r>
              <a:rPr lang="en-US" sz="500" dirty="0" err="1"/>
              <a:t>seasonsali.wordpress.com</a:t>
            </a:r>
            <a:r>
              <a:rPr lang="en-US" sz="500" dirty="0"/>
              <a:t>/2010/12/11/</a:t>
            </a:r>
            <a:r>
              <a:rPr lang="en-US" sz="500" dirty="0" err="1"/>
              <a:t>arabic</a:t>
            </a:r>
            <a:r>
              <a:rPr lang="en-US" sz="500" dirty="0"/>
              <a:t>-numerals/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Important Modeling Choices</a:t>
            </a:r>
            <a:endParaRPr/>
          </a:p>
        </p:txBody>
      </p:sp>
      <p:sp>
        <p:nvSpPr>
          <p:cNvPr id="190" name="Google Shape;190;p30"/>
          <p:cNvSpPr txBox="1">
            <a:spLocks noGrp="1"/>
          </p:cNvSpPr>
          <p:nvPr>
            <p:ph type="body" idx="1"/>
          </p:nvPr>
        </p:nvSpPr>
        <p:spPr>
          <a:xfrm>
            <a:off x="311700" y="1017725"/>
            <a:ext cx="7040076" cy="40470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800" dirty="0"/>
              <a:t>The two most important modeling choices were covariance type and number of MFFCs used. Not only did these have massive impacts on accuracy, but also on the computational intensity. As mentioned in the covariance slide, the simplest method of estimation is nearly D</a:t>
            </a:r>
            <a:r>
              <a:rPr lang="en" sz="1800" baseline="30000" dirty="0"/>
              <a:t>2</a:t>
            </a:r>
            <a:r>
              <a:rPr lang="en" sz="1800" dirty="0"/>
              <a:t> times faster than the most complicated. However, this comes at the cost of poor accuracy (around 70%). Covariance has a huge impact as full covariance can allow for “tilting” of GMM components.</a:t>
            </a:r>
          </a:p>
          <a:p>
            <a:pPr marL="0" lvl="0" indent="0" algn="l" rtl="0">
              <a:spcBef>
                <a:spcPts val="0"/>
              </a:spcBef>
              <a:spcAft>
                <a:spcPts val="1200"/>
              </a:spcAft>
              <a:buNone/>
            </a:pPr>
            <a:r>
              <a:rPr lang="en" sz="1800" dirty="0"/>
              <a:t>Decreasing the number of MFCCs used greatly lessens the dimensionality of the problem which also causes great speedups. However, with just 1 MFCC, we get about 35% accuracy. Yet, with 7 MFCCs, we can get over 80% accuracy. Number of MFCCs used makes a large difference because generally the more information we have, the better model we can make. However, once we got to 10 or 11 of the 13 MFCCs, we began to see the effects of overfitting, and performance leveled out.</a:t>
            </a:r>
            <a:endParaRPr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Less Important Modeling Choices</a:t>
            </a:r>
            <a:endParaRPr/>
          </a:p>
          <a:p>
            <a:pPr marL="0" lvl="0" indent="0" algn="l" rtl="0">
              <a:spcBef>
                <a:spcPts val="0"/>
              </a:spcBef>
              <a:spcAft>
                <a:spcPts val="0"/>
              </a:spcAft>
              <a:buNone/>
            </a:pPr>
            <a:endParaRPr/>
          </a:p>
        </p:txBody>
      </p:sp>
      <p:sp>
        <p:nvSpPr>
          <p:cNvPr id="196" name="Google Shape;196;p31"/>
          <p:cNvSpPr txBox="1">
            <a:spLocks noGrp="1"/>
          </p:cNvSpPr>
          <p:nvPr>
            <p:ph type="body" idx="1"/>
          </p:nvPr>
        </p:nvSpPr>
        <p:spPr>
          <a:xfrm>
            <a:off x="311700" y="1152475"/>
            <a:ext cx="6649932" cy="3546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800" dirty="0"/>
              <a:t>Most of the other modeling choices had small effects on accuracy of just a few percentage points. For frame aggregation, this makes sense as data itself is not changed, but rather how it’s represented. So, while this potentially speeds up the model, it shouldn’t impact performance too much. What surprised me was the lack of impact that the number of clusters had. While there were clear sweet spots, these led to meager improvements of just a percentage point. Beyond a certain size, when the number of clusters was increased, it’s possible that the models just split an old cluster into multiple parts. Of course, when the cluster number gets larger we also run into the problem of overfitting.</a:t>
            </a: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129550" y="378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 - Final Model Parameters</a:t>
            </a:r>
            <a:endParaRPr dirty="0"/>
          </a:p>
        </p:txBody>
      </p:sp>
      <p:sp>
        <p:nvSpPr>
          <p:cNvPr id="202" name="Google Shape;202;p32"/>
          <p:cNvSpPr txBox="1">
            <a:spLocks noGrp="1"/>
          </p:cNvSpPr>
          <p:nvPr>
            <p:ph type="body" idx="1"/>
          </p:nvPr>
        </p:nvSpPr>
        <p:spPr>
          <a:xfrm>
            <a:off x="158024" y="1152475"/>
            <a:ext cx="6722850" cy="3739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00" b="1" dirty="0"/>
              <a:t>Clustering Technique: EM</a:t>
            </a:r>
            <a:r>
              <a:rPr lang="en" sz="1600" dirty="0"/>
              <a:t> - allows for a better fit to the data than K-Means does.</a:t>
            </a:r>
            <a:endParaRPr sz="1600" dirty="0"/>
          </a:p>
          <a:p>
            <a:pPr marL="0" lvl="0" indent="0" algn="l" rtl="0">
              <a:spcBef>
                <a:spcPts val="1200"/>
              </a:spcBef>
              <a:spcAft>
                <a:spcPts val="0"/>
              </a:spcAft>
              <a:buNone/>
            </a:pPr>
            <a:r>
              <a:rPr lang="en" sz="1600" b="1" dirty="0"/>
              <a:t>MLE Classifier: Negative Log-Likelihood</a:t>
            </a:r>
            <a:r>
              <a:rPr lang="en" sz="1600" dirty="0"/>
              <a:t> - avoids numerical underflow while keeping likelihood values positive. </a:t>
            </a:r>
            <a:endParaRPr sz="1600" dirty="0"/>
          </a:p>
          <a:p>
            <a:pPr marL="0" lvl="0" indent="0" algn="l" rtl="0">
              <a:spcBef>
                <a:spcPts val="1200"/>
              </a:spcBef>
              <a:spcAft>
                <a:spcPts val="0"/>
              </a:spcAft>
              <a:buNone/>
            </a:pPr>
            <a:r>
              <a:rPr lang="en" sz="1800" b="1" dirty="0"/>
              <a:t>First n MFCCs Used: 11</a:t>
            </a:r>
            <a:r>
              <a:rPr lang="en" sz="1800" dirty="0"/>
              <a:t> - </a:t>
            </a:r>
            <a:r>
              <a:rPr lang="en" sz="1600" dirty="0"/>
              <a:t>gives us a very good estimate of clusters without unnecessary computational slowdown or overfitting.</a:t>
            </a:r>
            <a:endParaRPr sz="1600" dirty="0"/>
          </a:p>
          <a:p>
            <a:pPr marL="0" lvl="0" indent="0" algn="l" rtl="0">
              <a:spcBef>
                <a:spcPts val="1200"/>
              </a:spcBef>
              <a:spcAft>
                <a:spcPts val="0"/>
              </a:spcAft>
              <a:buNone/>
            </a:pPr>
            <a:r>
              <a:rPr lang="en" sz="1600" b="1" dirty="0"/>
              <a:t>Number of Clusters: 5 (for all digits)</a:t>
            </a:r>
            <a:r>
              <a:rPr lang="en" sz="1600" dirty="0"/>
              <a:t> - gives the best accuracy in EM benchmarking.</a:t>
            </a:r>
            <a:endParaRPr sz="1600" dirty="0"/>
          </a:p>
          <a:p>
            <a:pPr marL="0" lvl="0" indent="0" algn="l" rtl="0">
              <a:spcBef>
                <a:spcPts val="1200"/>
              </a:spcBef>
              <a:spcAft>
                <a:spcPts val="0"/>
              </a:spcAft>
              <a:buNone/>
            </a:pPr>
            <a:r>
              <a:rPr lang="en" sz="1600" b="1" dirty="0"/>
              <a:t>Covariance Type: Full</a:t>
            </a:r>
            <a:r>
              <a:rPr lang="en" sz="1600" dirty="0"/>
              <a:t> -</a:t>
            </a:r>
            <a:r>
              <a:rPr lang="en" sz="1400" dirty="0"/>
              <a:t> </a:t>
            </a:r>
            <a:r>
              <a:rPr lang="en" sz="1600" dirty="0"/>
              <a:t>while slower than diagonal, still gives a 5% boost in accuracy.</a:t>
            </a:r>
            <a:endParaRPr sz="1600" dirty="0"/>
          </a:p>
          <a:p>
            <a:pPr marL="0" lvl="0" indent="0" algn="l" rtl="0">
              <a:spcBef>
                <a:spcPts val="1200"/>
              </a:spcBef>
              <a:spcAft>
                <a:spcPts val="0"/>
              </a:spcAft>
              <a:buNone/>
            </a:pPr>
            <a:r>
              <a:rPr lang="en" sz="1600" b="1" dirty="0"/>
              <a:t>Data Frames Aggregated: None</a:t>
            </a:r>
            <a:r>
              <a:rPr lang="en" sz="1600" dirty="0"/>
              <a:t> - decreases EM accuracy in benchmarking</a:t>
            </a:r>
            <a:r>
              <a:rPr lang="en" sz="2000" dirty="0"/>
              <a:t>.</a:t>
            </a:r>
            <a:endParaRPr sz="1400" dirty="0"/>
          </a:p>
          <a:p>
            <a:pPr marL="0" lvl="0" indent="0" algn="l" rtl="0">
              <a:spcBef>
                <a:spcPts val="1200"/>
              </a:spcBef>
              <a:spcAft>
                <a:spcPts val="1200"/>
              </a:spcAft>
              <a:buNone/>
            </a:pPr>
            <a:endParaRPr dirty="0"/>
          </a:p>
        </p:txBody>
      </p:sp>
      <p:pic>
        <p:nvPicPr>
          <p:cNvPr id="203" name="Google Shape;203;p32"/>
          <p:cNvPicPr preferRelativeResize="0"/>
          <p:nvPr/>
        </p:nvPicPr>
        <p:blipFill>
          <a:blip r:embed="rId3">
            <a:alphaModFix/>
          </a:blip>
          <a:stretch>
            <a:fillRect/>
          </a:stretch>
        </p:blipFill>
        <p:spPr>
          <a:xfrm>
            <a:off x="6852400" y="161970"/>
            <a:ext cx="2133576" cy="104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311700" y="2565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Analyzing the Final Model</a:t>
            </a:r>
            <a:endParaRPr/>
          </a:p>
        </p:txBody>
      </p:sp>
      <p:sp>
        <p:nvSpPr>
          <p:cNvPr id="209" name="Google Shape;209;p33"/>
          <p:cNvSpPr txBox="1">
            <a:spLocks noGrp="1"/>
          </p:cNvSpPr>
          <p:nvPr>
            <p:ph type="body" idx="1"/>
          </p:nvPr>
        </p:nvSpPr>
        <p:spPr>
          <a:xfrm>
            <a:off x="301625" y="873900"/>
            <a:ext cx="6855079" cy="2241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800" dirty="0"/>
              <a:t>The system I selected works very well and is fairly simple. In under five minutes, using 6,600 training utterances, it can generate a model that predicts digits with nearly 90% accuracy! This is with a pretty standard implementation of EM and MLE which can be easily replicated. However, it could be improved upon with some conditional models. If one split up the data into male and female speakers, they could expect to see an increase in accuracy as males tend to have lower voices and therefore lower frequency pitches. So, one would anticipate different models for the different genders.</a:t>
            </a:r>
            <a:endParaRPr sz="1800" dirty="0"/>
          </a:p>
        </p:txBody>
      </p:sp>
      <p:pic>
        <p:nvPicPr>
          <p:cNvPr id="210" name="Google Shape;210;p33"/>
          <p:cNvPicPr preferRelativeResize="0"/>
          <p:nvPr/>
        </p:nvPicPr>
        <p:blipFill>
          <a:blip r:embed="rId3">
            <a:alphaModFix/>
          </a:blip>
          <a:stretch>
            <a:fillRect/>
          </a:stretch>
        </p:blipFill>
        <p:spPr>
          <a:xfrm>
            <a:off x="311700" y="3009175"/>
            <a:ext cx="7542949" cy="1959900"/>
          </a:xfrm>
          <a:prstGeom prst="rect">
            <a:avLst/>
          </a:prstGeom>
          <a:noFill/>
          <a:ln>
            <a:noFill/>
          </a:ln>
        </p:spPr>
      </p:pic>
      <p:sp>
        <p:nvSpPr>
          <p:cNvPr id="211" name="Google Shape;211;p33"/>
          <p:cNvSpPr txBox="1"/>
          <p:nvPr/>
        </p:nvSpPr>
        <p:spPr>
          <a:xfrm>
            <a:off x="3204035" y="4963814"/>
            <a:ext cx="2449800" cy="2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dirty="0"/>
              <a:t>https://</a:t>
            </a:r>
            <a:r>
              <a:rPr lang="en" sz="400" dirty="0" err="1"/>
              <a:t>www.dpamicrophones.com</a:t>
            </a:r>
            <a:r>
              <a:rPr lang="en" sz="400" dirty="0"/>
              <a:t>/mic-university/facts-about-speech-intelligibility</a:t>
            </a:r>
            <a:endParaRPr sz="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Lessons Learned</a:t>
            </a:r>
            <a:endParaRPr/>
          </a:p>
        </p:txBody>
      </p:sp>
      <p:sp>
        <p:nvSpPr>
          <p:cNvPr id="217" name="Google Shape;217;p34"/>
          <p:cNvSpPr txBox="1">
            <a:spLocks noGrp="1"/>
          </p:cNvSpPr>
          <p:nvPr>
            <p:ph type="body" idx="1"/>
          </p:nvPr>
        </p:nvSpPr>
        <p:spPr>
          <a:xfrm>
            <a:off x="311700" y="1152474"/>
            <a:ext cx="7161996" cy="3760901"/>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My key takeaway from this project was that I should ensure that I have a good conceptual grasp of the task before diving into the code. When I started this project, I first lumped all of the data together and made one big GMM representing it (which obviously makes very little sense). However, I soon realized my error which brought me to my next problem. Where was the digit number encoded in the data? That led me to takeaway number two: read the data set description. Finally, if </a:t>
            </a:r>
            <a:r>
              <a:rPr lang="en-US" sz="2000" dirty="0"/>
              <a:t>I</a:t>
            </a:r>
            <a:r>
              <a:rPr lang="en" sz="2000" dirty="0"/>
              <a:t> had a do-over, I’d probably discuss the project with my classmates. Often, two peers can trade conceptual understandings to and fill in each other’s gaps.</a:t>
            </a:r>
            <a:endParaRPr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What Went Well?</a:t>
            </a:r>
            <a:endParaRPr/>
          </a:p>
        </p:txBody>
      </p:sp>
      <p:sp>
        <p:nvSpPr>
          <p:cNvPr id="223" name="Google Shape;223;p35"/>
          <p:cNvSpPr txBox="1">
            <a:spLocks noGrp="1"/>
          </p:cNvSpPr>
          <p:nvPr>
            <p:ph type="body" idx="1"/>
          </p:nvPr>
        </p:nvSpPr>
        <p:spPr>
          <a:xfrm>
            <a:off x="311700" y="1152474"/>
            <a:ext cx="6942540" cy="3663365"/>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2000" dirty="0"/>
              <a:t>Using the knowledge and code that I developed in my homework sets was quite helpful. When it came time to create my GMMs and make an MLE function, I turned to the </a:t>
            </a:r>
            <a:r>
              <a:rPr lang="en" sz="2000" dirty="0" err="1"/>
              <a:t>homeworks</a:t>
            </a:r>
            <a:r>
              <a:rPr lang="en" sz="2000" dirty="0"/>
              <a:t> where I had already done this. With just a bit of tweaking, they were ready for use in digit recognition. Also, as far as debugging, I made abundant use of print statements. This made it clear where I was going wrong </a:t>
            </a:r>
            <a:r>
              <a:rPr lang="en" sz="2000" i="1" dirty="0"/>
              <a:t>*spoiler alert, I probably went out of bounds in an array*</a:t>
            </a:r>
            <a:r>
              <a:rPr lang="en" sz="2000" dirty="0"/>
              <a:t>. Finally, I started this project very early. This was great whenever I got stuck. Rather than sitting frustrated at the computer, deadline looming, I could close my laptop and sit on it for a couple of days. Usually, with some pondering between classes, I’d be able to come up with a solution.</a:t>
            </a:r>
            <a:endParaRPr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 Background</a:t>
            </a:r>
            <a:endParaRPr/>
          </a:p>
        </p:txBody>
      </p:sp>
      <p:sp>
        <p:nvSpPr>
          <p:cNvPr id="229" name="Google Shape;229;p36"/>
          <p:cNvSpPr txBox="1">
            <a:spLocks noGrp="1"/>
          </p:cNvSpPr>
          <p:nvPr>
            <p:ph type="body" idx="1"/>
          </p:nvPr>
        </p:nvSpPr>
        <p:spPr>
          <a:xfrm>
            <a:off x="311700" y="1152475"/>
            <a:ext cx="7893516" cy="3416400"/>
          </a:xfrm>
          <a:prstGeom prst="rect">
            <a:avLst/>
          </a:prstGeom>
        </p:spPr>
        <p:txBody>
          <a:bodyPr spcFirstLastPara="1" wrap="square" lIns="91425" tIns="91425" rIns="91425" bIns="91425" anchor="t" anchorCtr="0">
            <a:noAutofit/>
          </a:bodyPr>
          <a:lstStyle/>
          <a:p>
            <a:pPr marL="0" marR="381000" indent="0">
              <a:spcBef>
                <a:spcPts val="1000"/>
              </a:spcBef>
              <a:buNone/>
            </a:pPr>
            <a:r>
              <a:rPr lang="en-US" sz="1800" dirty="0">
                <a:solidFill>
                  <a:schemeClr val="dk1"/>
                </a:solidFill>
              </a:rPr>
              <a:t>B. P. </a:t>
            </a:r>
            <a:r>
              <a:rPr lang="en-US" sz="1800" dirty="0" err="1">
                <a:solidFill>
                  <a:schemeClr val="dk1"/>
                </a:solidFill>
              </a:rPr>
              <a:t>Bogert</a:t>
            </a:r>
            <a:r>
              <a:rPr lang="en-US" sz="1800" dirty="0">
                <a:solidFill>
                  <a:schemeClr val="dk1"/>
                </a:solidFill>
              </a:rPr>
              <a:t>, J. R. Healy and J. W Tukey, “The Quefrency Analysis of Time Series for Echoes: </a:t>
            </a:r>
            <a:r>
              <a:rPr lang="en-US" sz="1800" dirty="0" err="1">
                <a:solidFill>
                  <a:schemeClr val="dk1"/>
                </a:solidFill>
              </a:rPr>
              <a:t>Cepstrum</a:t>
            </a:r>
            <a:r>
              <a:rPr lang="en-US" sz="1800" dirty="0">
                <a:solidFill>
                  <a:schemeClr val="dk1"/>
                </a:solidFill>
              </a:rPr>
              <a:t>, Pseudo-Autocovariance, Cross-</a:t>
            </a:r>
            <a:r>
              <a:rPr lang="en-US" sz="1800" dirty="0" err="1">
                <a:solidFill>
                  <a:schemeClr val="dk1"/>
                </a:solidFill>
              </a:rPr>
              <a:t>Cepstrum</a:t>
            </a:r>
            <a:r>
              <a:rPr lang="en-US" sz="1800" dirty="0">
                <a:solidFill>
                  <a:schemeClr val="dk1"/>
                </a:solidFill>
              </a:rPr>
              <a:t>, and </a:t>
            </a:r>
            <a:r>
              <a:rPr lang="en-US" sz="1800" dirty="0" err="1">
                <a:solidFill>
                  <a:schemeClr val="dk1"/>
                </a:solidFill>
              </a:rPr>
              <a:t>Saphe</a:t>
            </a:r>
            <a:r>
              <a:rPr lang="en-US" sz="1800" dirty="0">
                <a:solidFill>
                  <a:schemeClr val="dk1"/>
                </a:solidFill>
              </a:rPr>
              <a:t> Cracking,” Proceedings of the Symposium on Time Series Analysis, 1963, pp. 209-243.</a:t>
            </a:r>
            <a:endParaRPr lang="en" sz="1800" dirty="0">
              <a:solidFill>
                <a:schemeClr val="dk1"/>
              </a:solidFill>
            </a:endParaRPr>
          </a:p>
          <a:p>
            <a:pPr marL="0" marR="381000" lvl="0" indent="0" algn="l" rtl="0">
              <a:spcBef>
                <a:spcPts val="1000"/>
              </a:spcBef>
              <a:spcAft>
                <a:spcPts val="0"/>
              </a:spcAft>
              <a:buNone/>
            </a:pPr>
            <a:r>
              <a:rPr lang="en" sz="1800" dirty="0" err="1">
                <a:solidFill>
                  <a:schemeClr val="dk1"/>
                </a:solidFill>
              </a:rPr>
              <a:t>Dua</a:t>
            </a:r>
            <a:r>
              <a:rPr lang="en" sz="1800" dirty="0">
                <a:solidFill>
                  <a:schemeClr val="dk1"/>
                </a:solidFill>
              </a:rPr>
              <a:t>, D. and Graff, C. (2019). UCI Machine Learning Repository [http://</a:t>
            </a:r>
            <a:r>
              <a:rPr lang="en" sz="1800" dirty="0" err="1">
                <a:solidFill>
                  <a:schemeClr val="dk1"/>
                </a:solidFill>
              </a:rPr>
              <a:t>archive.ics.uci.edu</a:t>
            </a:r>
            <a:r>
              <a:rPr lang="en" sz="1800" dirty="0">
                <a:solidFill>
                  <a:schemeClr val="dk1"/>
                </a:solidFill>
              </a:rPr>
              <a:t>/ml]. Irvine, CA: University of California, School of Information and Computer Science.</a:t>
            </a:r>
            <a:endParaRPr lang="en-US" sz="1800" dirty="0">
              <a:solidFill>
                <a:schemeClr val="dk1"/>
              </a:solidFill>
            </a:endParaRPr>
          </a:p>
          <a:p>
            <a:pPr marL="0" marR="381000" lvl="0" indent="0" algn="l" rtl="0">
              <a:spcBef>
                <a:spcPts val="1000"/>
              </a:spcBef>
              <a:spcAft>
                <a:spcPts val="0"/>
              </a:spcAft>
              <a:buNone/>
            </a:pPr>
            <a:r>
              <a:rPr lang="en-US" sz="1800" dirty="0">
                <a:solidFill>
                  <a:schemeClr val="dk1"/>
                </a:solidFill>
              </a:rPr>
              <a:t>A. V. Oppenheim and R. W. Schafer, “From Frequency to Quefrency: A History of the </a:t>
            </a:r>
            <a:r>
              <a:rPr lang="en-US" sz="1800" dirty="0" err="1">
                <a:solidFill>
                  <a:schemeClr val="dk1"/>
                </a:solidFill>
              </a:rPr>
              <a:t>Cepstrum</a:t>
            </a:r>
            <a:r>
              <a:rPr lang="en-US" sz="1800" dirty="0">
                <a:solidFill>
                  <a:schemeClr val="dk1"/>
                </a:solidFill>
              </a:rPr>
              <a:t>,” DSP History, September 2004.</a:t>
            </a:r>
          </a:p>
          <a:p>
            <a:pPr marL="381000" marR="381000" lvl="0" indent="0" algn="l" rtl="0">
              <a:spcBef>
                <a:spcPts val="100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1200"/>
              </a:spcAft>
              <a:buNone/>
            </a:pPr>
            <a:endParaRPr sz="1800" dirty="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 Math</a:t>
            </a:r>
            <a:endParaRPr/>
          </a:p>
        </p:txBody>
      </p:sp>
      <p:sp>
        <p:nvSpPr>
          <p:cNvPr id="235" name="Google Shape;235;p37"/>
          <p:cNvSpPr txBox="1">
            <a:spLocks noGrp="1"/>
          </p:cNvSpPr>
          <p:nvPr>
            <p:ph type="body" idx="1"/>
          </p:nvPr>
        </p:nvSpPr>
        <p:spPr>
          <a:xfrm>
            <a:off x="311700" y="1017725"/>
            <a:ext cx="7222956" cy="3416400"/>
          </a:xfrm>
          <a:prstGeom prst="rect">
            <a:avLst/>
          </a:prstGeom>
        </p:spPr>
        <p:txBody>
          <a:bodyPr spcFirstLastPara="1" wrap="square" lIns="91425" tIns="91425" rIns="91425" bIns="91425" anchor="t" anchorCtr="0">
            <a:noAutofit/>
          </a:bodyPr>
          <a:lstStyle/>
          <a:p>
            <a:pPr marL="0" indent="0">
              <a:spcBef>
                <a:spcPts val="1200"/>
              </a:spcBef>
              <a:buClr>
                <a:schemeClr val="dk1"/>
              </a:buClr>
              <a:buSzPts val="1100"/>
              <a:buNone/>
            </a:pPr>
            <a:r>
              <a:rPr lang="en-US" sz="1400" dirty="0">
                <a:solidFill>
                  <a:srgbClr val="202122"/>
                </a:solidFill>
              </a:rPr>
              <a:t>Dempster, A.P., Laird N. M., and Rubin, D.B. (1958). “Maximum Likelihood from Incomplete Data Via the EM Algorithm”. </a:t>
            </a:r>
            <a:r>
              <a:rPr lang="en-US" sz="1400" i="1" dirty="0">
                <a:solidFill>
                  <a:srgbClr val="202122"/>
                </a:solidFill>
              </a:rPr>
              <a:t>Journal of the Royal Statistical Society (1977)</a:t>
            </a:r>
            <a:r>
              <a:rPr lang="en-US" sz="1400" dirty="0">
                <a:solidFill>
                  <a:srgbClr val="202122"/>
                </a:solidFill>
              </a:rPr>
              <a:t>: 1-38.</a:t>
            </a:r>
          </a:p>
          <a:p>
            <a:pPr marL="0" indent="0">
              <a:spcBef>
                <a:spcPts val="1200"/>
              </a:spcBef>
              <a:buClr>
                <a:schemeClr val="dk1"/>
              </a:buClr>
              <a:buSzPts val="1100"/>
              <a:buNone/>
            </a:pPr>
            <a:r>
              <a:rPr lang="en-US" sz="1400" b="0" i="0" dirty="0" err="1">
                <a:solidFill>
                  <a:srgbClr val="232323"/>
                </a:solidFill>
                <a:effectLst/>
                <a:latin typeface="Trebuchet MS" panose="020B0703020202090204" pitchFamily="34" charset="0"/>
              </a:rPr>
              <a:t>Duda</a:t>
            </a:r>
            <a:r>
              <a:rPr lang="en-US" sz="1400" b="0" i="0" dirty="0">
                <a:solidFill>
                  <a:srgbClr val="232323"/>
                </a:solidFill>
                <a:effectLst/>
                <a:latin typeface="Trebuchet MS" panose="020B0703020202090204" pitchFamily="34" charset="0"/>
              </a:rPr>
              <a:t>, R.O. and Hart, P.E. (1973) “Pattern Classification and Scene Analysis”. </a:t>
            </a:r>
            <a:r>
              <a:rPr lang="en-US" sz="1400" b="0" i="1" dirty="0">
                <a:solidFill>
                  <a:srgbClr val="232323"/>
                </a:solidFill>
                <a:effectLst/>
                <a:latin typeface="Trebuchet MS" panose="020B0703020202090204" pitchFamily="34" charset="0"/>
              </a:rPr>
              <a:t>Wiley</a:t>
            </a:r>
            <a:r>
              <a:rPr lang="en-US" sz="1400" b="0" i="0" dirty="0">
                <a:solidFill>
                  <a:srgbClr val="232323"/>
                </a:solidFill>
                <a:effectLst/>
                <a:latin typeface="Trebuchet MS" panose="020B0703020202090204" pitchFamily="34" charset="0"/>
              </a:rPr>
              <a:t>, New York.</a:t>
            </a:r>
            <a:endParaRPr lang="en-US" sz="1400" dirty="0">
              <a:solidFill>
                <a:srgbClr val="202122"/>
              </a:solidFill>
              <a:latin typeface="Trebuchet MS" panose="020B0703020202090204" pitchFamily="34" charset="0"/>
            </a:endParaRPr>
          </a:p>
          <a:p>
            <a:pPr marL="0" lvl="0" indent="0" algn="l" rtl="0">
              <a:spcBef>
                <a:spcPts val="1200"/>
              </a:spcBef>
              <a:spcAft>
                <a:spcPts val="0"/>
              </a:spcAft>
              <a:buClr>
                <a:schemeClr val="dk1"/>
              </a:buClr>
              <a:buSzPts val="1100"/>
              <a:buFont typeface="Arial"/>
              <a:buNone/>
            </a:pPr>
            <a:r>
              <a:rPr lang="en-US" sz="1400" dirty="0">
                <a:solidFill>
                  <a:srgbClr val="202122"/>
                </a:solidFill>
              </a:rPr>
              <a:t>Fisher, R.A. (1921). "On the "probable error" of a coefficient of correlation deduced from a small sample". </a:t>
            </a:r>
            <a:r>
              <a:rPr lang="en-US" sz="1400" i="1" dirty="0" err="1">
                <a:solidFill>
                  <a:srgbClr val="202122"/>
                </a:solidFill>
              </a:rPr>
              <a:t>Metron</a:t>
            </a:r>
            <a:r>
              <a:rPr lang="en-US" sz="1400" dirty="0">
                <a:solidFill>
                  <a:srgbClr val="202122"/>
                </a:solidFill>
              </a:rPr>
              <a:t>. 1: 3–32.</a:t>
            </a:r>
          </a:p>
          <a:p>
            <a:pPr marL="0" lvl="0" indent="0" algn="l" rtl="0">
              <a:spcBef>
                <a:spcPts val="100"/>
              </a:spcBef>
              <a:spcAft>
                <a:spcPts val="0"/>
              </a:spcAft>
              <a:buClr>
                <a:schemeClr val="dk1"/>
              </a:buClr>
              <a:buSzPts val="1100"/>
              <a:buFont typeface="Arial"/>
              <a:buNone/>
            </a:pPr>
            <a:endParaRPr lang="en-US" sz="1400" dirty="0">
              <a:solidFill>
                <a:srgbClr val="202122"/>
              </a:solidFill>
            </a:endParaRPr>
          </a:p>
          <a:p>
            <a:pPr marL="0" lvl="0" indent="0" algn="l" rtl="0">
              <a:spcBef>
                <a:spcPts val="100"/>
              </a:spcBef>
              <a:spcAft>
                <a:spcPts val="0"/>
              </a:spcAft>
              <a:buClr>
                <a:schemeClr val="dk1"/>
              </a:buClr>
              <a:buSzPts val="1100"/>
              <a:buFont typeface="Arial"/>
              <a:buNone/>
            </a:pPr>
            <a:r>
              <a:rPr lang="en-US" sz="1400" dirty="0">
                <a:solidFill>
                  <a:srgbClr val="202122"/>
                </a:solidFill>
              </a:rPr>
              <a:t>Fisher, R.A. (1922). "On the mathematical foundations of theoretical statistics". </a:t>
            </a:r>
            <a:r>
              <a:rPr lang="en-US" sz="1400" i="1" dirty="0">
                <a:solidFill>
                  <a:srgbClr val="202122"/>
                </a:solidFill>
              </a:rPr>
              <a:t>Philosophical Transactions of the Royal Society A</a:t>
            </a:r>
            <a:r>
              <a:rPr lang="en-US" sz="1400" dirty="0">
                <a:solidFill>
                  <a:srgbClr val="202122"/>
                </a:solidFill>
              </a:rPr>
              <a:t>. 222 (594–604): 309–368.</a:t>
            </a:r>
            <a:endParaRPr sz="1400" b="1" dirty="0">
              <a:solidFill>
                <a:srgbClr val="202122"/>
              </a:solidFill>
            </a:endParaRPr>
          </a:p>
          <a:p>
            <a:pPr marL="0" lvl="0" indent="0" algn="l" rtl="0">
              <a:spcBef>
                <a:spcPts val="1200"/>
              </a:spcBef>
              <a:spcAft>
                <a:spcPts val="0"/>
              </a:spcAft>
              <a:buClr>
                <a:schemeClr val="dk1"/>
              </a:buClr>
              <a:buSzPts val="1100"/>
              <a:buFont typeface="Arial"/>
              <a:buNone/>
            </a:pPr>
            <a:r>
              <a:rPr lang="en" sz="1400" dirty="0" err="1">
                <a:solidFill>
                  <a:srgbClr val="202122"/>
                </a:solidFill>
              </a:rPr>
              <a:t>Forgy</a:t>
            </a:r>
            <a:r>
              <a:rPr lang="en" sz="1400" dirty="0">
                <a:solidFill>
                  <a:srgbClr val="202122"/>
                </a:solidFill>
              </a:rPr>
              <a:t>, Edward W. (1965). "Cluster analysis of multivariate data: efficiency versus interpretability of classifications". </a:t>
            </a:r>
            <a:r>
              <a:rPr lang="en" sz="1400" i="1" dirty="0">
                <a:solidFill>
                  <a:srgbClr val="202122"/>
                </a:solidFill>
              </a:rPr>
              <a:t>Biometrics</a:t>
            </a:r>
            <a:r>
              <a:rPr lang="en" sz="1400" dirty="0">
                <a:solidFill>
                  <a:srgbClr val="202122"/>
                </a:solidFill>
              </a:rPr>
              <a:t>. 21 (3): 768–769.</a:t>
            </a:r>
          </a:p>
          <a:p>
            <a:pPr marL="0" indent="0">
              <a:spcBef>
                <a:spcPts val="1200"/>
              </a:spcBef>
              <a:buClr>
                <a:schemeClr val="dk1"/>
              </a:buClr>
              <a:buSzPts val="1100"/>
              <a:buNone/>
            </a:pPr>
            <a:r>
              <a:rPr lang="en" sz="1400" dirty="0">
                <a:solidFill>
                  <a:srgbClr val="202122"/>
                </a:solidFill>
              </a:rPr>
              <a:t>Lloyd, Stuart P. (1957). "Least square quantization in PCM". </a:t>
            </a:r>
            <a:r>
              <a:rPr lang="en" sz="1400" i="1" dirty="0">
                <a:solidFill>
                  <a:srgbClr val="202122"/>
                </a:solidFill>
              </a:rPr>
              <a:t>Bell Telephone Laboratories Paper</a:t>
            </a:r>
            <a:r>
              <a:rPr lang="en" sz="1400" dirty="0">
                <a:solidFill>
                  <a:srgbClr val="202122"/>
                </a:solidFill>
              </a:rPr>
              <a:t>. Published in journal much later: Lloyd, Stuart P. (1982)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 Visualizations</a:t>
            </a:r>
            <a:endParaRPr/>
          </a:p>
        </p:txBody>
      </p:sp>
      <p:sp>
        <p:nvSpPr>
          <p:cNvPr id="241" name="Google Shape;241;p38"/>
          <p:cNvSpPr txBox="1">
            <a:spLocks noGrp="1"/>
          </p:cNvSpPr>
          <p:nvPr>
            <p:ph type="body" idx="1"/>
          </p:nvPr>
        </p:nvSpPr>
        <p:spPr>
          <a:xfrm>
            <a:off x="311700" y="1152475"/>
            <a:ext cx="7210764"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935"/>
              <a:buNone/>
            </a:pPr>
            <a:r>
              <a:rPr lang="en" sz="1400" dirty="0">
                <a:solidFill>
                  <a:schemeClr val="dk1"/>
                </a:solidFill>
              </a:rPr>
              <a:t>https://</a:t>
            </a:r>
            <a:r>
              <a:rPr lang="en" sz="1400" dirty="0" err="1">
                <a:solidFill>
                  <a:schemeClr val="dk1"/>
                </a:solidFill>
              </a:rPr>
              <a:t>educativ.net</a:t>
            </a:r>
            <a:r>
              <a:rPr lang="en" sz="1400" dirty="0">
                <a:solidFill>
                  <a:schemeClr val="dk1"/>
                </a:solidFill>
              </a:rPr>
              <a:t>/universities/</a:t>
            </a:r>
            <a:r>
              <a:rPr lang="en" sz="1400" dirty="0" err="1">
                <a:solidFill>
                  <a:schemeClr val="dk1"/>
                </a:solidFill>
              </a:rPr>
              <a:t>algeria</a:t>
            </a:r>
            <a:r>
              <a:rPr lang="en" sz="1400" dirty="0">
                <a:solidFill>
                  <a:schemeClr val="dk1"/>
                </a:solidFill>
              </a:rPr>
              <a:t>/</a:t>
            </a:r>
            <a:r>
              <a:rPr lang="en" sz="1400" dirty="0" err="1">
                <a:solidFill>
                  <a:schemeClr val="dk1"/>
                </a:solidFill>
              </a:rPr>
              <a:t>universite</a:t>
            </a:r>
            <a:r>
              <a:rPr lang="en" sz="1400" dirty="0">
                <a:solidFill>
                  <a:schemeClr val="dk1"/>
                </a:solidFill>
              </a:rPr>
              <a:t>-</a:t>
            </a:r>
            <a:r>
              <a:rPr lang="en" sz="1400" dirty="0" err="1">
                <a:solidFill>
                  <a:schemeClr val="dk1"/>
                </a:solidFill>
              </a:rPr>
              <a:t>badji</a:t>
            </a:r>
            <a:r>
              <a:rPr lang="en" sz="1400" dirty="0">
                <a:solidFill>
                  <a:schemeClr val="dk1"/>
                </a:solidFill>
              </a:rPr>
              <a:t>-</a:t>
            </a:r>
            <a:r>
              <a:rPr lang="en" sz="1400" dirty="0" err="1">
                <a:solidFill>
                  <a:schemeClr val="dk1"/>
                </a:solidFill>
              </a:rPr>
              <a:t>mokhtar</a:t>
            </a:r>
            <a:r>
              <a:rPr lang="en" sz="1400" dirty="0">
                <a:solidFill>
                  <a:schemeClr val="dk1"/>
                </a:solidFill>
              </a:rPr>
              <a:t>-de-</a:t>
            </a:r>
            <a:r>
              <a:rPr lang="en" sz="1400" dirty="0" err="1">
                <a:solidFill>
                  <a:schemeClr val="dk1"/>
                </a:solidFill>
              </a:rPr>
              <a:t>annaba</a:t>
            </a:r>
            <a:r>
              <a:rPr lang="en" sz="1400" dirty="0">
                <a:solidFill>
                  <a:schemeClr val="dk1"/>
                </a:solidFill>
              </a:rPr>
              <a:t>/</a:t>
            </a:r>
            <a:endParaRPr sz="1400" dirty="0">
              <a:solidFill>
                <a:schemeClr val="dk1"/>
              </a:solidFill>
            </a:endParaRPr>
          </a:p>
          <a:p>
            <a:pPr marL="0" lvl="0" indent="0" algn="l" rtl="0">
              <a:lnSpc>
                <a:spcPct val="95000"/>
              </a:lnSpc>
              <a:spcBef>
                <a:spcPts val="1200"/>
              </a:spcBef>
              <a:spcAft>
                <a:spcPts val="0"/>
              </a:spcAft>
              <a:buSzPts val="935"/>
              <a:buNone/>
            </a:pPr>
            <a:r>
              <a:rPr lang="en" sz="1400" dirty="0">
                <a:solidFill>
                  <a:schemeClr val="dk1"/>
                </a:solidFill>
              </a:rPr>
              <a:t>https://</a:t>
            </a:r>
            <a:r>
              <a:rPr lang="en" sz="1400" dirty="0" err="1">
                <a:solidFill>
                  <a:schemeClr val="dk1"/>
                </a:solidFill>
              </a:rPr>
              <a:t>archive.ics.uci.edu</a:t>
            </a:r>
            <a:r>
              <a:rPr lang="en" sz="1400" dirty="0">
                <a:solidFill>
                  <a:schemeClr val="dk1"/>
                </a:solidFill>
              </a:rPr>
              <a:t>/ml/</a:t>
            </a:r>
            <a:r>
              <a:rPr lang="en" sz="1400" dirty="0" err="1">
                <a:solidFill>
                  <a:schemeClr val="dk1"/>
                </a:solidFill>
              </a:rPr>
              <a:t>index.php</a:t>
            </a:r>
            <a:endParaRPr sz="1400" dirty="0">
              <a:solidFill>
                <a:schemeClr val="dk1"/>
              </a:solidFill>
            </a:endParaRPr>
          </a:p>
          <a:p>
            <a:pPr marL="0" lvl="0" indent="0" algn="l" rtl="0">
              <a:lnSpc>
                <a:spcPct val="95000"/>
              </a:lnSpc>
              <a:spcBef>
                <a:spcPts val="1200"/>
              </a:spcBef>
              <a:spcAft>
                <a:spcPts val="0"/>
              </a:spcAft>
              <a:buSzPts val="935"/>
              <a:buNone/>
            </a:pPr>
            <a:r>
              <a:rPr lang="en" sz="1400" dirty="0">
                <a:solidFill>
                  <a:schemeClr val="dk1"/>
                </a:solidFill>
              </a:rPr>
              <a:t>https://</a:t>
            </a:r>
            <a:r>
              <a:rPr lang="en" sz="1400" dirty="0" err="1">
                <a:solidFill>
                  <a:schemeClr val="dk1"/>
                </a:solidFill>
              </a:rPr>
              <a:t>tryolabs.com</a:t>
            </a:r>
            <a:r>
              <a:rPr lang="en" sz="1400" dirty="0">
                <a:solidFill>
                  <a:schemeClr val="dk1"/>
                </a:solidFill>
              </a:rPr>
              <a:t>/guides/introductory-guide-computer-vision</a:t>
            </a:r>
            <a:endParaRPr sz="1400" dirty="0">
              <a:solidFill>
                <a:schemeClr val="dk1"/>
              </a:solidFill>
            </a:endParaRPr>
          </a:p>
          <a:p>
            <a:pPr marL="0" lvl="0" indent="0" algn="l" rtl="0">
              <a:lnSpc>
                <a:spcPct val="95000"/>
              </a:lnSpc>
              <a:spcBef>
                <a:spcPts val="1200"/>
              </a:spcBef>
              <a:spcAft>
                <a:spcPts val="0"/>
              </a:spcAft>
              <a:buSzPts val="935"/>
              <a:buNone/>
            </a:pPr>
            <a:r>
              <a:rPr lang="en" sz="1400" dirty="0">
                <a:solidFill>
                  <a:schemeClr val="dk1"/>
                </a:solidFill>
              </a:rPr>
              <a:t>https://</a:t>
            </a:r>
            <a:r>
              <a:rPr lang="en" sz="1400" dirty="0" err="1">
                <a:solidFill>
                  <a:schemeClr val="dk1"/>
                </a:solidFill>
              </a:rPr>
              <a:t>blogs.sas.com</a:t>
            </a:r>
            <a:r>
              <a:rPr lang="en" sz="1400" dirty="0">
                <a:solidFill>
                  <a:schemeClr val="dk1"/>
                </a:solidFill>
              </a:rPr>
              <a:t>/content/</a:t>
            </a:r>
            <a:r>
              <a:rPr lang="en" sz="1400" dirty="0" err="1">
                <a:solidFill>
                  <a:schemeClr val="dk1"/>
                </a:solidFill>
              </a:rPr>
              <a:t>iml</a:t>
            </a:r>
            <a:r>
              <a:rPr lang="en" sz="1400" dirty="0">
                <a:solidFill>
                  <a:schemeClr val="dk1"/>
                </a:solidFill>
              </a:rPr>
              <a:t>/2011/10/12/maximum-likelihood-estimation-in-</a:t>
            </a:r>
            <a:r>
              <a:rPr lang="en" sz="1400" dirty="0" err="1">
                <a:solidFill>
                  <a:schemeClr val="dk1"/>
                </a:solidFill>
              </a:rPr>
              <a:t>sasiml.html</a:t>
            </a:r>
            <a:endParaRPr sz="1400" dirty="0">
              <a:solidFill>
                <a:schemeClr val="dk1"/>
              </a:solidFill>
            </a:endParaRPr>
          </a:p>
          <a:p>
            <a:pPr marL="0" lvl="0" indent="0" algn="l" rtl="0">
              <a:lnSpc>
                <a:spcPct val="95000"/>
              </a:lnSpc>
              <a:spcBef>
                <a:spcPts val="1200"/>
              </a:spcBef>
              <a:spcAft>
                <a:spcPts val="0"/>
              </a:spcAft>
              <a:buSzPts val="935"/>
              <a:buNone/>
            </a:pPr>
            <a:r>
              <a:rPr lang="en" sz="1400" dirty="0">
                <a:solidFill>
                  <a:schemeClr val="dk1"/>
                </a:solidFill>
              </a:rPr>
              <a:t>https://</a:t>
            </a:r>
            <a:r>
              <a:rPr lang="en" sz="1400" dirty="0" err="1">
                <a:solidFill>
                  <a:schemeClr val="dk1"/>
                </a:solidFill>
              </a:rPr>
              <a:t>archive.ics.uci.edu</a:t>
            </a:r>
            <a:r>
              <a:rPr lang="en" sz="1400" dirty="0">
                <a:solidFill>
                  <a:schemeClr val="dk1"/>
                </a:solidFill>
              </a:rPr>
              <a:t>/ml/datasets/</a:t>
            </a:r>
            <a:r>
              <a:rPr lang="en" sz="1400" dirty="0" err="1">
                <a:solidFill>
                  <a:schemeClr val="dk1"/>
                </a:solidFill>
              </a:rPr>
              <a:t>Spoken+Arabic+Digit</a:t>
            </a:r>
            <a:endParaRPr sz="1400" dirty="0">
              <a:solidFill>
                <a:schemeClr val="dk1"/>
              </a:solidFill>
            </a:endParaRPr>
          </a:p>
          <a:p>
            <a:pPr marL="0" lvl="0" indent="0" algn="l" rtl="0">
              <a:lnSpc>
                <a:spcPct val="95000"/>
              </a:lnSpc>
              <a:spcBef>
                <a:spcPts val="1200"/>
              </a:spcBef>
              <a:spcAft>
                <a:spcPts val="0"/>
              </a:spcAft>
              <a:buSzPts val="935"/>
              <a:buNone/>
            </a:pPr>
            <a:r>
              <a:rPr lang="en" sz="1400" dirty="0">
                <a:solidFill>
                  <a:schemeClr val="dk1"/>
                </a:solidFill>
                <a:hlinkClick r:id="rId3"/>
              </a:rPr>
              <a:t>https://www.dpamicrophones.com/mic-university/facts-about-speech-intelligibility</a:t>
            </a:r>
            <a:endParaRPr lang="en" sz="1400" dirty="0">
              <a:solidFill>
                <a:schemeClr val="dk1"/>
              </a:solidFill>
            </a:endParaRPr>
          </a:p>
          <a:p>
            <a:pPr marL="0" lvl="0" indent="0" algn="l" rtl="0">
              <a:lnSpc>
                <a:spcPct val="95000"/>
              </a:lnSpc>
              <a:spcBef>
                <a:spcPts val="1200"/>
              </a:spcBef>
              <a:spcAft>
                <a:spcPts val="0"/>
              </a:spcAft>
              <a:buSzPts val="935"/>
              <a:buNone/>
            </a:pPr>
            <a:r>
              <a:rPr lang="en-US" sz="1400" dirty="0">
                <a:solidFill>
                  <a:schemeClr val="dk1"/>
                </a:solidFill>
                <a:hlinkClick r:id="rId4"/>
              </a:rPr>
              <a:t>https://towardsdatascience.com/gaussian-mixture-models-explained-6986aaf5a95</a:t>
            </a:r>
            <a:endParaRPr lang="en-US" sz="1400" dirty="0">
              <a:solidFill>
                <a:schemeClr val="dk1"/>
              </a:solidFill>
            </a:endParaRPr>
          </a:p>
          <a:p>
            <a:pPr marL="0" indent="0">
              <a:lnSpc>
                <a:spcPct val="95000"/>
              </a:lnSpc>
              <a:spcBef>
                <a:spcPts val="1200"/>
              </a:spcBef>
              <a:buSzPts val="935"/>
              <a:buNone/>
            </a:pPr>
            <a:r>
              <a:rPr lang="en-US" sz="1400" dirty="0">
                <a:hlinkClick r:id="rId5"/>
              </a:rPr>
              <a:t>https://stanford.edu/~cpiech/cs221/handouts/kmeans.html</a:t>
            </a:r>
            <a:endParaRPr lang="en-US" sz="1400" dirty="0"/>
          </a:p>
          <a:p>
            <a:pPr marL="0" indent="0">
              <a:lnSpc>
                <a:spcPct val="95000"/>
              </a:lnSpc>
              <a:spcBef>
                <a:spcPts val="1200"/>
              </a:spcBef>
              <a:buSzPts val="935"/>
              <a:buNone/>
            </a:pPr>
            <a:r>
              <a:rPr lang="en-US" sz="1400" dirty="0"/>
              <a:t>https://</a:t>
            </a:r>
            <a:r>
              <a:rPr lang="en-US" sz="1400" dirty="0" err="1"/>
              <a:t>seasonsali.wordpress.com</a:t>
            </a:r>
            <a:r>
              <a:rPr lang="en-US" sz="1400" dirty="0"/>
              <a:t>/2010/12/11/</a:t>
            </a:r>
            <a:r>
              <a:rPr lang="en-US" sz="1400" dirty="0" err="1"/>
              <a:t>arabic</a:t>
            </a:r>
            <a:r>
              <a:rPr lang="en-US" sz="1400" dirty="0"/>
              <a:t>-numerals/</a:t>
            </a:r>
          </a:p>
          <a:p>
            <a:pPr marL="0" lvl="0" indent="0" algn="l" rtl="0">
              <a:lnSpc>
                <a:spcPct val="95000"/>
              </a:lnSpc>
              <a:spcBef>
                <a:spcPts val="1200"/>
              </a:spcBef>
              <a:spcAft>
                <a:spcPts val="0"/>
              </a:spcAft>
              <a:buSzPts val="935"/>
              <a:buNone/>
            </a:pPr>
            <a:endParaRPr sz="1400" dirty="0">
              <a:solidFill>
                <a:schemeClr val="dk1"/>
              </a:solidFill>
            </a:endParaRPr>
          </a:p>
          <a:p>
            <a:pPr marL="0" lvl="0" indent="0" algn="l" rtl="0">
              <a:lnSpc>
                <a:spcPct val="95000"/>
              </a:lnSpc>
              <a:spcBef>
                <a:spcPts val="1200"/>
              </a:spcBef>
              <a:spcAft>
                <a:spcPts val="0"/>
              </a:spcAft>
              <a:buSzPts val="935"/>
              <a:buNone/>
            </a:pPr>
            <a:endParaRPr sz="1400" dirty="0">
              <a:solidFill>
                <a:schemeClr val="dk1"/>
              </a:solidFill>
            </a:endParaRPr>
          </a:p>
          <a:p>
            <a:pPr marL="0" lvl="0" indent="0" algn="l" rtl="0">
              <a:lnSpc>
                <a:spcPct val="95000"/>
              </a:lnSpc>
              <a:spcBef>
                <a:spcPts val="1200"/>
              </a:spcBef>
              <a:spcAft>
                <a:spcPts val="0"/>
              </a:spcAft>
              <a:buSzPts val="935"/>
              <a:buNone/>
            </a:pPr>
            <a:endParaRPr sz="1400" dirty="0">
              <a:solidFill>
                <a:schemeClr val="dk1"/>
              </a:solidFill>
            </a:endParaRPr>
          </a:p>
          <a:p>
            <a:pPr marL="0" lvl="0" indent="0" algn="l" rtl="0">
              <a:lnSpc>
                <a:spcPct val="95000"/>
              </a:lnSpc>
              <a:spcBef>
                <a:spcPts val="1200"/>
              </a:spcBef>
              <a:spcAft>
                <a:spcPts val="1200"/>
              </a:spcAft>
              <a:buSzPts val="935"/>
              <a:buNone/>
            </a:pPr>
            <a:endParaRPr sz="14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3" name="Google Shape;73;p15"/>
          <p:cNvSpPr txBox="1">
            <a:spLocks noGrp="1"/>
          </p:cNvSpPr>
          <p:nvPr>
            <p:ph type="title"/>
          </p:nvPr>
        </p:nvSpPr>
        <p:spPr>
          <a:xfrm>
            <a:off x="311688" y="7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920" dirty="0"/>
              <a:t>Introduction - MFCC vs. Analysis Window</a:t>
            </a:r>
            <a:endParaRPr sz="1920" dirty="0"/>
          </a:p>
          <a:p>
            <a:pPr marL="0" lvl="0" indent="0" algn="l" rtl="0">
              <a:spcBef>
                <a:spcPts val="0"/>
              </a:spcBef>
              <a:spcAft>
                <a:spcPts val="0"/>
              </a:spcAft>
              <a:buSzPts val="990"/>
              <a:buNone/>
            </a:pPr>
            <a:endParaRPr sz="1920" dirty="0"/>
          </a:p>
        </p:txBody>
      </p:sp>
      <p:sp>
        <p:nvSpPr>
          <p:cNvPr id="70" name="Google Shape;70;p15"/>
          <p:cNvSpPr txBox="1">
            <a:spLocks noGrp="1"/>
          </p:cNvSpPr>
          <p:nvPr>
            <p:ph type="body" idx="1"/>
          </p:nvPr>
        </p:nvSpPr>
        <p:spPr>
          <a:xfrm>
            <a:off x="311700" y="647125"/>
            <a:ext cx="4416300" cy="452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These graphs show what the 13 different MFCCs look like for one utterance of zero and one. Over a series of 25-40 analysis windows, the change can be visualized and broken down into a few phonemes. The phonemes in the zero last roughly eight windows (depicted with the lines) and allow us to break the number up into different “sounds.” One can see how the first few MFCCs vary much more than the last few which tend to stay flat over the course of the utterance. One can also see distinct differences between the patterns for the two digits.</a:t>
            </a:r>
            <a:endParaRPr sz="1800" dirty="0"/>
          </a:p>
        </p:txBody>
      </p:sp>
      <p:pic>
        <p:nvPicPr>
          <p:cNvPr id="71" name="Google Shape;71;p15"/>
          <p:cNvPicPr preferRelativeResize="0"/>
          <p:nvPr/>
        </p:nvPicPr>
        <p:blipFill rotWithShape="1">
          <a:blip r:embed="rId3">
            <a:alphaModFix/>
          </a:blip>
          <a:srcRect l="3016"/>
          <a:stretch/>
        </p:blipFill>
        <p:spPr>
          <a:xfrm>
            <a:off x="4728000" y="0"/>
            <a:ext cx="4366499" cy="2509575"/>
          </a:xfrm>
          <a:prstGeom prst="rect">
            <a:avLst/>
          </a:prstGeom>
          <a:noFill/>
          <a:ln>
            <a:noFill/>
          </a:ln>
        </p:spPr>
      </p:pic>
      <p:pic>
        <p:nvPicPr>
          <p:cNvPr id="72" name="Google Shape;72;p15"/>
          <p:cNvPicPr preferRelativeResize="0"/>
          <p:nvPr/>
        </p:nvPicPr>
        <p:blipFill rotWithShape="1">
          <a:blip r:embed="rId4">
            <a:alphaModFix/>
          </a:blip>
          <a:srcRect l="2931"/>
          <a:stretch/>
        </p:blipFill>
        <p:spPr>
          <a:xfrm>
            <a:off x="4678200" y="2313450"/>
            <a:ext cx="4416301" cy="2830050"/>
          </a:xfrm>
          <a:prstGeom prst="rect">
            <a:avLst/>
          </a:prstGeom>
          <a:noFill/>
          <a:ln>
            <a:noFill/>
          </a:ln>
        </p:spPr>
      </p:pic>
      <p:cxnSp>
        <p:nvCxnSpPr>
          <p:cNvPr id="3" name="Straight Connector 2">
            <a:extLst>
              <a:ext uri="{FF2B5EF4-FFF2-40B4-BE49-F238E27FC236}">
                <a16:creationId xmlns:a16="http://schemas.microsoft.com/office/drawing/2014/main" id="{C80295BF-BAF2-1672-8F66-246CAB2D15B6}"/>
              </a:ext>
            </a:extLst>
          </p:cNvPr>
          <p:cNvCxnSpPr>
            <a:cxnSpLocks/>
          </p:cNvCxnSpPr>
          <p:nvPr/>
        </p:nvCxnSpPr>
        <p:spPr>
          <a:xfrm>
            <a:off x="6131292" y="298383"/>
            <a:ext cx="0" cy="179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CFE3D70-4D54-D8A7-7EAE-92A0384C2F56}"/>
              </a:ext>
            </a:extLst>
          </p:cNvPr>
          <p:cNvCxnSpPr>
            <a:cxnSpLocks/>
          </p:cNvCxnSpPr>
          <p:nvPr/>
        </p:nvCxnSpPr>
        <p:spPr>
          <a:xfrm>
            <a:off x="6886351" y="298383"/>
            <a:ext cx="0" cy="179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86AD55-2375-10F3-F987-BC82B7662D6D}"/>
              </a:ext>
            </a:extLst>
          </p:cNvPr>
          <p:cNvCxnSpPr>
            <a:cxnSpLocks/>
          </p:cNvCxnSpPr>
          <p:nvPr/>
        </p:nvCxnSpPr>
        <p:spPr>
          <a:xfrm>
            <a:off x="7632834" y="298383"/>
            <a:ext cx="0" cy="179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C684ED-F0DF-C87F-1B86-8EBE7A51FBAE}"/>
              </a:ext>
            </a:extLst>
          </p:cNvPr>
          <p:cNvCxnSpPr>
            <a:cxnSpLocks/>
          </p:cNvCxnSpPr>
          <p:nvPr/>
        </p:nvCxnSpPr>
        <p:spPr>
          <a:xfrm>
            <a:off x="8208746" y="298383"/>
            <a:ext cx="0" cy="179992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 - Package and Toolbox</a:t>
            </a:r>
            <a:endParaRPr/>
          </a:p>
        </p:txBody>
      </p:sp>
      <p:sp>
        <p:nvSpPr>
          <p:cNvPr id="247" name="Google Shape;247;p39"/>
          <p:cNvSpPr txBox="1">
            <a:spLocks noGrp="1"/>
          </p:cNvSpPr>
          <p:nvPr>
            <p:ph type="body" idx="1"/>
          </p:nvPr>
        </p:nvSpPr>
        <p:spPr>
          <a:xfrm>
            <a:off x="311700" y="1152475"/>
            <a:ext cx="7064460" cy="3416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400" dirty="0">
                <a:solidFill>
                  <a:schemeClr val="dk1"/>
                </a:solidFill>
              </a:rPr>
              <a:t>Harris, C.R., Millman, K.J., van der Walt, S.J. et al. </a:t>
            </a:r>
            <a:r>
              <a:rPr lang="en" sz="1400" i="1" dirty="0">
                <a:solidFill>
                  <a:schemeClr val="dk1"/>
                </a:solidFill>
              </a:rPr>
              <a:t>Array programming with NumPy</a:t>
            </a:r>
            <a:r>
              <a:rPr lang="en" sz="1400" dirty="0">
                <a:solidFill>
                  <a:schemeClr val="dk1"/>
                </a:solidFill>
              </a:rPr>
              <a:t>. Nature 585, 357–362 (2020). DOI: 10.1038/s41586-020-2649-2. </a:t>
            </a:r>
            <a:endParaRPr sz="1400" dirty="0">
              <a:solidFill>
                <a:schemeClr val="dk1"/>
              </a:solidFill>
            </a:endParaRPr>
          </a:p>
          <a:p>
            <a:pPr marL="0" lvl="0" indent="0" algn="l" rtl="0">
              <a:spcBef>
                <a:spcPts val="1200"/>
              </a:spcBef>
              <a:spcAft>
                <a:spcPts val="0"/>
              </a:spcAft>
              <a:buNone/>
            </a:pPr>
            <a:r>
              <a:rPr lang="en" sz="1400" dirty="0">
                <a:solidFill>
                  <a:schemeClr val="dk1"/>
                </a:solidFill>
              </a:rPr>
              <a:t>J. D. Hunter, "Matplotlib: A 2D Graphics Environment", Computing in Science &amp; Engineering, vol. 9, no. 3, pp. 90-95, 2007.</a:t>
            </a:r>
            <a:endParaRPr sz="1400" dirty="0">
              <a:solidFill>
                <a:schemeClr val="dk1"/>
              </a:solidFill>
            </a:endParaRPr>
          </a:p>
          <a:p>
            <a:pPr marL="0" lvl="0" indent="0" algn="l" rtl="0">
              <a:spcBef>
                <a:spcPts val="1200"/>
              </a:spcBef>
              <a:spcAft>
                <a:spcPts val="0"/>
              </a:spcAft>
              <a:buClr>
                <a:schemeClr val="dk1"/>
              </a:buClr>
              <a:buSzPts val="1100"/>
              <a:buFont typeface="Arial"/>
              <a:buNone/>
            </a:pPr>
            <a:r>
              <a:rPr lang="en" sz="1400" dirty="0" err="1">
                <a:solidFill>
                  <a:schemeClr val="dk1"/>
                </a:solidFill>
                <a:ea typeface="Roboto"/>
                <a:cs typeface="Roboto"/>
                <a:sym typeface="Roboto"/>
              </a:rPr>
              <a:t>Pedregosa</a:t>
            </a:r>
            <a:r>
              <a:rPr lang="en" sz="1400" dirty="0">
                <a:solidFill>
                  <a:schemeClr val="dk1"/>
                </a:solidFill>
                <a:ea typeface="Roboto"/>
                <a:cs typeface="Roboto"/>
                <a:sym typeface="Roboto"/>
              </a:rPr>
              <a:t> </a:t>
            </a:r>
            <a:r>
              <a:rPr lang="en" sz="1400" i="1" dirty="0">
                <a:solidFill>
                  <a:schemeClr val="dk1"/>
                </a:solidFill>
                <a:ea typeface="Roboto"/>
                <a:cs typeface="Roboto"/>
                <a:sym typeface="Roboto"/>
              </a:rPr>
              <a:t>et al.</a:t>
            </a:r>
            <a:r>
              <a:rPr lang="en" sz="1400" dirty="0">
                <a:solidFill>
                  <a:schemeClr val="dk1"/>
                </a:solidFill>
                <a:ea typeface="Roboto"/>
                <a:cs typeface="Roboto"/>
                <a:sym typeface="Roboto"/>
              </a:rPr>
              <a:t> Scikit-learn: Machine Learning in Python. JMLR 12, pp. 2825-2830, 2011.</a:t>
            </a:r>
            <a:endParaRPr sz="1400" dirty="0">
              <a:solidFill>
                <a:schemeClr val="dk1"/>
              </a:solidFill>
            </a:endParaRPr>
          </a:p>
          <a:p>
            <a:pPr marL="0" lvl="0" indent="0" algn="l" rtl="0">
              <a:spcBef>
                <a:spcPts val="1200"/>
              </a:spcBef>
              <a:spcAft>
                <a:spcPts val="1200"/>
              </a:spcAft>
              <a:buNone/>
            </a:pPr>
            <a:r>
              <a:rPr lang="en" sz="1400" dirty="0">
                <a:solidFill>
                  <a:schemeClr val="dk1"/>
                </a:solidFill>
              </a:rPr>
              <a:t>Pauli Virtanen, Ralf </a:t>
            </a:r>
            <a:r>
              <a:rPr lang="en" sz="1400" dirty="0" err="1">
                <a:solidFill>
                  <a:schemeClr val="dk1"/>
                </a:solidFill>
              </a:rPr>
              <a:t>Gommers</a:t>
            </a:r>
            <a:r>
              <a:rPr lang="en" sz="1400" dirty="0">
                <a:solidFill>
                  <a:schemeClr val="dk1"/>
                </a:solidFill>
              </a:rPr>
              <a:t>, Travis E. Oliphant, Matt </a:t>
            </a:r>
            <a:r>
              <a:rPr lang="en" sz="1400" dirty="0" err="1">
                <a:solidFill>
                  <a:schemeClr val="dk1"/>
                </a:solidFill>
              </a:rPr>
              <a:t>Haberland</a:t>
            </a:r>
            <a:r>
              <a:rPr lang="en" sz="1400" dirty="0">
                <a:solidFill>
                  <a:schemeClr val="dk1"/>
                </a:solidFill>
              </a:rPr>
              <a:t>, Tyler Reddy, David </a:t>
            </a:r>
            <a:r>
              <a:rPr lang="en" sz="1400" dirty="0" err="1">
                <a:solidFill>
                  <a:schemeClr val="dk1"/>
                </a:solidFill>
              </a:rPr>
              <a:t>Cournapeau</a:t>
            </a:r>
            <a:r>
              <a:rPr lang="en" sz="1400" dirty="0">
                <a:solidFill>
                  <a:schemeClr val="dk1"/>
                </a:solidFill>
              </a:rPr>
              <a:t>, Evgeni </a:t>
            </a:r>
            <a:r>
              <a:rPr lang="en" sz="1400" dirty="0" err="1">
                <a:solidFill>
                  <a:schemeClr val="dk1"/>
                </a:solidFill>
              </a:rPr>
              <a:t>Burovski</a:t>
            </a:r>
            <a:r>
              <a:rPr lang="en" sz="1400" dirty="0">
                <a:solidFill>
                  <a:schemeClr val="dk1"/>
                </a:solidFill>
              </a:rPr>
              <a:t>, </a:t>
            </a:r>
            <a:r>
              <a:rPr lang="en" sz="1400" dirty="0" err="1">
                <a:solidFill>
                  <a:schemeClr val="dk1"/>
                </a:solidFill>
              </a:rPr>
              <a:t>Pearu</a:t>
            </a:r>
            <a:r>
              <a:rPr lang="en" sz="1400" dirty="0">
                <a:solidFill>
                  <a:schemeClr val="dk1"/>
                </a:solidFill>
              </a:rPr>
              <a:t> Peterson, Warren </a:t>
            </a:r>
            <a:r>
              <a:rPr lang="en" sz="1400" dirty="0" err="1">
                <a:solidFill>
                  <a:schemeClr val="dk1"/>
                </a:solidFill>
              </a:rPr>
              <a:t>Weckesser</a:t>
            </a:r>
            <a:r>
              <a:rPr lang="en" sz="1400" dirty="0">
                <a:solidFill>
                  <a:schemeClr val="dk1"/>
                </a:solidFill>
              </a:rPr>
              <a:t>, Jonathan Bright, </a:t>
            </a:r>
            <a:r>
              <a:rPr lang="en" sz="1400" dirty="0" err="1">
                <a:solidFill>
                  <a:schemeClr val="dk1"/>
                </a:solidFill>
              </a:rPr>
              <a:t>Stéfan</a:t>
            </a:r>
            <a:r>
              <a:rPr lang="en" sz="1400" dirty="0">
                <a:solidFill>
                  <a:schemeClr val="dk1"/>
                </a:solidFill>
              </a:rPr>
              <a:t> J. van der Walt, Matthew Brett, Joshua Wilson, K. Jarrod Millman, Nikolay </a:t>
            </a:r>
            <a:r>
              <a:rPr lang="en" sz="1400" dirty="0" err="1">
                <a:solidFill>
                  <a:schemeClr val="dk1"/>
                </a:solidFill>
              </a:rPr>
              <a:t>Mayorov</a:t>
            </a:r>
            <a:r>
              <a:rPr lang="en" sz="1400" dirty="0">
                <a:solidFill>
                  <a:schemeClr val="dk1"/>
                </a:solidFill>
              </a:rPr>
              <a:t>, Andrew R. J. Nelson, Eric Jones, Robert Kern, Eric Larson, CJ Carey, İlhan </a:t>
            </a:r>
            <a:r>
              <a:rPr lang="en" sz="1400" dirty="0" err="1">
                <a:solidFill>
                  <a:schemeClr val="dk1"/>
                </a:solidFill>
              </a:rPr>
              <a:t>Polat</a:t>
            </a:r>
            <a:r>
              <a:rPr lang="en" sz="1400" dirty="0">
                <a:solidFill>
                  <a:schemeClr val="dk1"/>
                </a:solidFill>
              </a:rPr>
              <a:t>, Yu Feng, Eric W. Moore, Jake </a:t>
            </a:r>
            <a:r>
              <a:rPr lang="en" sz="1400" dirty="0" err="1">
                <a:solidFill>
                  <a:schemeClr val="dk1"/>
                </a:solidFill>
              </a:rPr>
              <a:t>VanderPlas</a:t>
            </a:r>
            <a:r>
              <a:rPr lang="en" sz="1400" dirty="0">
                <a:solidFill>
                  <a:schemeClr val="dk1"/>
                </a:solidFill>
              </a:rPr>
              <a:t>, Denis </a:t>
            </a:r>
            <a:r>
              <a:rPr lang="en" sz="1400" dirty="0" err="1">
                <a:solidFill>
                  <a:schemeClr val="dk1"/>
                </a:solidFill>
              </a:rPr>
              <a:t>Laxalde</a:t>
            </a:r>
            <a:r>
              <a:rPr lang="en" sz="1400" dirty="0">
                <a:solidFill>
                  <a:schemeClr val="dk1"/>
                </a:solidFill>
              </a:rPr>
              <a:t>, Josef </a:t>
            </a:r>
            <a:r>
              <a:rPr lang="en" sz="1400" dirty="0" err="1">
                <a:solidFill>
                  <a:schemeClr val="dk1"/>
                </a:solidFill>
              </a:rPr>
              <a:t>Perktold</a:t>
            </a:r>
            <a:r>
              <a:rPr lang="en" sz="1400" dirty="0">
                <a:solidFill>
                  <a:schemeClr val="dk1"/>
                </a:solidFill>
              </a:rPr>
              <a:t>, Robert </a:t>
            </a:r>
            <a:r>
              <a:rPr lang="en" sz="1400" dirty="0" err="1">
                <a:solidFill>
                  <a:schemeClr val="dk1"/>
                </a:solidFill>
              </a:rPr>
              <a:t>Cimrman</a:t>
            </a:r>
            <a:r>
              <a:rPr lang="en" sz="1400" dirty="0">
                <a:solidFill>
                  <a:schemeClr val="dk1"/>
                </a:solidFill>
              </a:rPr>
              <a:t>, Ian Henriksen, E.A. Quintero, Charles R Harris, Anne M. Archibald, Antônio H. Ribeiro, Fabian </a:t>
            </a:r>
            <a:r>
              <a:rPr lang="en" sz="1400" dirty="0" err="1">
                <a:solidFill>
                  <a:schemeClr val="dk1"/>
                </a:solidFill>
              </a:rPr>
              <a:t>Pedregosa</a:t>
            </a:r>
            <a:r>
              <a:rPr lang="en" sz="1400" dirty="0">
                <a:solidFill>
                  <a:schemeClr val="dk1"/>
                </a:solidFill>
              </a:rPr>
              <a:t>, Paul van </a:t>
            </a:r>
            <a:r>
              <a:rPr lang="en" sz="1400" dirty="0" err="1">
                <a:solidFill>
                  <a:schemeClr val="dk1"/>
                </a:solidFill>
              </a:rPr>
              <a:t>Mulbregt</a:t>
            </a:r>
            <a:r>
              <a:rPr lang="en" sz="1400" dirty="0">
                <a:solidFill>
                  <a:schemeClr val="dk1"/>
                </a:solidFill>
              </a:rPr>
              <a:t>, and SciPy 1.0 Contributors. (2020) SciPy 1.0: Fundamental Algorithms for Scientific Computing in Python. </a:t>
            </a:r>
            <a:r>
              <a:rPr lang="en" sz="1400" i="1" dirty="0">
                <a:solidFill>
                  <a:schemeClr val="dk1"/>
                </a:solidFill>
              </a:rPr>
              <a:t>Nature Methods</a:t>
            </a:r>
            <a:r>
              <a:rPr lang="en" sz="1400" dirty="0">
                <a:solidFill>
                  <a:schemeClr val="dk1"/>
                </a:solidFill>
              </a:rPr>
              <a:t>, 17(3), 261-272.</a:t>
            </a:r>
            <a:endParaRPr sz="1400"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520"/>
              <a:t>Collaborations</a:t>
            </a:r>
            <a:endParaRPr sz="4520"/>
          </a:p>
        </p:txBody>
      </p:sp>
      <p:sp>
        <p:nvSpPr>
          <p:cNvPr id="253" name="Google Shape;253;p40"/>
          <p:cNvSpPr txBox="1">
            <a:spLocks noGrp="1"/>
          </p:cNvSpPr>
          <p:nvPr>
            <p:ph type="body" idx="1"/>
          </p:nvPr>
        </p:nvSpPr>
        <p:spPr>
          <a:xfrm>
            <a:off x="311700" y="1424250"/>
            <a:ext cx="7101036"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100" dirty="0">
                <a:solidFill>
                  <a:schemeClr val="dk1"/>
                </a:solidFill>
              </a:rPr>
              <a:t>I worked entirely independently on this project. Thanks for reading my </a:t>
            </a:r>
            <a:r>
              <a:rPr lang="en" sz="3100" dirty="0" err="1">
                <a:solidFill>
                  <a:schemeClr val="dk1"/>
                </a:solidFill>
              </a:rPr>
              <a:t>SlideDoc</a:t>
            </a:r>
            <a:r>
              <a:rPr lang="en" sz="3100" dirty="0">
                <a:solidFill>
                  <a:schemeClr val="dk1"/>
                </a:solidFill>
              </a:rPr>
              <a:t>!</a:t>
            </a:r>
            <a:endParaRPr sz="3100"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48400" y="74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 Pairwise MFCC Scatterplots</a:t>
            </a:r>
            <a:endParaRPr/>
          </a:p>
        </p:txBody>
      </p:sp>
      <p:sp>
        <p:nvSpPr>
          <p:cNvPr id="79" name="Google Shape;79;p16"/>
          <p:cNvSpPr txBox="1">
            <a:spLocks noGrp="1"/>
          </p:cNvSpPr>
          <p:nvPr>
            <p:ph type="body" idx="1"/>
          </p:nvPr>
        </p:nvSpPr>
        <p:spPr>
          <a:xfrm>
            <a:off x="221850" y="599550"/>
            <a:ext cx="2921700" cy="4285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2000" dirty="0"/>
              <a:t>These graphs show a pairwise comparison of MFCCs 1 and 2 or 12 and 13 for the digits zero and one. On the right half, with the later MFFCs, there is not much of a pattern. On the left, there are more distinct clusters (potential assignments annotated), showing that the first few coefficients are the best to base the prediction off of.</a:t>
            </a:r>
            <a:endParaRPr sz="2000" dirty="0"/>
          </a:p>
        </p:txBody>
      </p:sp>
      <p:pic>
        <p:nvPicPr>
          <p:cNvPr id="80" name="Google Shape;80;p16"/>
          <p:cNvPicPr preferRelativeResize="0"/>
          <p:nvPr/>
        </p:nvPicPr>
        <p:blipFill>
          <a:blip r:embed="rId3">
            <a:alphaModFix/>
          </a:blip>
          <a:stretch>
            <a:fillRect/>
          </a:stretch>
        </p:blipFill>
        <p:spPr>
          <a:xfrm>
            <a:off x="5912100" y="599557"/>
            <a:ext cx="3032374" cy="2223644"/>
          </a:xfrm>
          <a:prstGeom prst="rect">
            <a:avLst/>
          </a:prstGeom>
          <a:noFill/>
          <a:ln>
            <a:noFill/>
          </a:ln>
        </p:spPr>
      </p:pic>
      <p:pic>
        <p:nvPicPr>
          <p:cNvPr id="81" name="Google Shape;81;p16"/>
          <p:cNvPicPr preferRelativeResize="0"/>
          <p:nvPr/>
        </p:nvPicPr>
        <p:blipFill>
          <a:blip r:embed="rId4">
            <a:alphaModFix/>
          </a:blip>
          <a:stretch>
            <a:fillRect/>
          </a:stretch>
        </p:blipFill>
        <p:spPr>
          <a:xfrm>
            <a:off x="5912110" y="2785150"/>
            <a:ext cx="3032364" cy="2189925"/>
          </a:xfrm>
          <a:prstGeom prst="rect">
            <a:avLst/>
          </a:prstGeom>
          <a:noFill/>
          <a:ln>
            <a:noFill/>
          </a:ln>
        </p:spPr>
      </p:pic>
      <p:pic>
        <p:nvPicPr>
          <p:cNvPr id="82" name="Google Shape;82;p16"/>
          <p:cNvPicPr preferRelativeResize="0"/>
          <p:nvPr/>
        </p:nvPicPr>
        <p:blipFill>
          <a:blip r:embed="rId5">
            <a:alphaModFix/>
          </a:blip>
          <a:stretch>
            <a:fillRect/>
          </a:stretch>
        </p:blipFill>
        <p:spPr>
          <a:xfrm>
            <a:off x="3032871" y="637561"/>
            <a:ext cx="2989909" cy="2128526"/>
          </a:xfrm>
          <a:prstGeom prst="rect">
            <a:avLst/>
          </a:prstGeom>
          <a:noFill/>
          <a:ln>
            <a:noFill/>
          </a:ln>
        </p:spPr>
      </p:pic>
      <p:pic>
        <p:nvPicPr>
          <p:cNvPr id="83" name="Google Shape;83;p16"/>
          <p:cNvPicPr preferRelativeResize="0"/>
          <p:nvPr/>
        </p:nvPicPr>
        <p:blipFill>
          <a:blip r:embed="rId6">
            <a:alphaModFix/>
          </a:blip>
          <a:stretch>
            <a:fillRect/>
          </a:stretch>
        </p:blipFill>
        <p:spPr>
          <a:xfrm>
            <a:off x="3047818" y="2815850"/>
            <a:ext cx="2921784" cy="2128525"/>
          </a:xfrm>
          <a:prstGeom prst="rect">
            <a:avLst/>
          </a:prstGeom>
          <a:noFill/>
          <a:ln>
            <a:noFill/>
          </a:ln>
        </p:spPr>
      </p:pic>
      <p:cxnSp>
        <p:nvCxnSpPr>
          <p:cNvPr id="3" name="Straight Connector 2">
            <a:extLst>
              <a:ext uri="{FF2B5EF4-FFF2-40B4-BE49-F238E27FC236}">
                <a16:creationId xmlns:a16="http://schemas.microsoft.com/office/drawing/2014/main" id="{C1A43C26-523E-FAC3-7BEF-067CD92A1E01}"/>
              </a:ext>
            </a:extLst>
          </p:cNvPr>
          <p:cNvCxnSpPr/>
          <p:nvPr/>
        </p:nvCxnSpPr>
        <p:spPr>
          <a:xfrm flipV="1">
            <a:off x="3896230" y="1687251"/>
            <a:ext cx="664143" cy="558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D7B4ACD-0C94-F946-238D-AE3B94D14E80}"/>
              </a:ext>
            </a:extLst>
          </p:cNvPr>
          <p:cNvCxnSpPr>
            <a:cxnSpLocks/>
          </p:cNvCxnSpPr>
          <p:nvPr/>
        </p:nvCxnSpPr>
        <p:spPr>
          <a:xfrm>
            <a:off x="4583628" y="1687251"/>
            <a:ext cx="1076027" cy="131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96D536-C747-9960-657D-41F077E88DFF}"/>
              </a:ext>
            </a:extLst>
          </p:cNvPr>
          <p:cNvCxnSpPr>
            <a:cxnSpLocks/>
          </p:cNvCxnSpPr>
          <p:nvPr/>
        </p:nvCxnSpPr>
        <p:spPr>
          <a:xfrm>
            <a:off x="4571995" y="908721"/>
            <a:ext cx="0" cy="7785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91E18C-4D08-9791-910C-621027DF5AA9}"/>
              </a:ext>
            </a:extLst>
          </p:cNvPr>
          <p:cNvCxnSpPr>
            <a:cxnSpLocks/>
          </p:cNvCxnSpPr>
          <p:nvPr/>
        </p:nvCxnSpPr>
        <p:spPr>
          <a:xfrm flipV="1">
            <a:off x="4595251" y="908721"/>
            <a:ext cx="926032" cy="778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6DD4FDC-17C1-226A-A1C1-FD43EBF12617}"/>
              </a:ext>
            </a:extLst>
          </p:cNvPr>
          <p:cNvCxnSpPr/>
          <p:nvPr/>
        </p:nvCxnSpPr>
        <p:spPr>
          <a:xfrm flipV="1">
            <a:off x="3966842" y="3806213"/>
            <a:ext cx="664143" cy="558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A5111C-993D-9A97-8F20-2079A11A3652}"/>
              </a:ext>
            </a:extLst>
          </p:cNvPr>
          <p:cNvCxnSpPr>
            <a:cxnSpLocks/>
          </p:cNvCxnSpPr>
          <p:nvPr/>
        </p:nvCxnSpPr>
        <p:spPr>
          <a:xfrm>
            <a:off x="4625192" y="3806213"/>
            <a:ext cx="846873" cy="535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0F5649-25CA-CC54-1E15-DAB48B5375AE}"/>
              </a:ext>
            </a:extLst>
          </p:cNvPr>
          <p:cNvCxnSpPr>
            <a:cxnSpLocks/>
          </p:cNvCxnSpPr>
          <p:nvPr/>
        </p:nvCxnSpPr>
        <p:spPr>
          <a:xfrm flipV="1">
            <a:off x="4617400" y="3329223"/>
            <a:ext cx="1042255" cy="476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5075D4-C3E4-2EC7-F98F-34BF54C047F2}"/>
              </a:ext>
            </a:extLst>
          </p:cNvPr>
          <p:cNvCxnSpPr>
            <a:cxnSpLocks/>
          </p:cNvCxnSpPr>
          <p:nvPr/>
        </p:nvCxnSpPr>
        <p:spPr>
          <a:xfrm>
            <a:off x="4298913" y="3118585"/>
            <a:ext cx="327508" cy="69392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 - The Problem</a:t>
            </a:r>
            <a:endParaRPr dirty="0"/>
          </a:p>
        </p:txBody>
      </p:sp>
      <p:sp>
        <p:nvSpPr>
          <p:cNvPr id="89" name="Google Shape;89;p17"/>
          <p:cNvSpPr txBox="1">
            <a:spLocks noGrp="1"/>
          </p:cNvSpPr>
          <p:nvPr>
            <p:ph type="body" idx="1"/>
          </p:nvPr>
        </p:nvSpPr>
        <p:spPr>
          <a:xfrm>
            <a:off x="311700" y="1017725"/>
            <a:ext cx="682062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dirty="0"/>
              <a:t>I was tasked with creating a model to accurately predict a spoken digit by using the dataset. This problem has many applications as natural language processing (NLP) is an emerging field. The largest application at the moment are virtual assistant devices such as Amazon Alexa and Siri. However, it could also be used for translation and speech-to-text technologies. In this project, I will explore K-Means (Lloyd, 1957) and Expectation Maximization (EM) clustering (Dempster, et al. 1958).</a:t>
            </a:r>
            <a:endParaRPr sz="1600" dirty="0"/>
          </a:p>
        </p:txBody>
      </p:sp>
      <p:pic>
        <p:nvPicPr>
          <p:cNvPr id="90" name="Google Shape;90;p17"/>
          <p:cNvPicPr preferRelativeResize="0"/>
          <p:nvPr/>
        </p:nvPicPr>
        <p:blipFill rotWithShape="1">
          <a:blip r:embed="rId3">
            <a:alphaModFix/>
          </a:blip>
          <a:srcRect t="5793"/>
          <a:stretch/>
        </p:blipFill>
        <p:spPr>
          <a:xfrm>
            <a:off x="521150" y="3252194"/>
            <a:ext cx="2650000" cy="1872376"/>
          </a:xfrm>
          <a:prstGeom prst="rect">
            <a:avLst/>
          </a:prstGeom>
          <a:noFill/>
          <a:ln>
            <a:noFill/>
          </a:ln>
        </p:spPr>
      </p:pic>
      <p:pic>
        <p:nvPicPr>
          <p:cNvPr id="91" name="Google Shape;91;p17"/>
          <p:cNvPicPr preferRelativeResize="0"/>
          <p:nvPr/>
        </p:nvPicPr>
        <p:blipFill rotWithShape="1">
          <a:blip r:embed="rId4">
            <a:alphaModFix/>
          </a:blip>
          <a:srcRect t="5802"/>
          <a:stretch/>
        </p:blipFill>
        <p:spPr>
          <a:xfrm>
            <a:off x="3413876" y="3146875"/>
            <a:ext cx="2826174" cy="1996625"/>
          </a:xfrm>
          <a:prstGeom prst="rect">
            <a:avLst/>
          </a:prstGeom>
          <a:noFill/>
          <a:ln>
            <a:noFill/>
          </a:ln>
        </p:spPr>
      </p:pic>
      <p:sp>
        <p:nvSpPr>
          <p:cNvPr id="92" name="Google Shape;92;p17"/>
          <p:cNvSpPr txBox="1"/>
          <p:nvPr/>
        </p:nvSpPr>
        <p:spPr>
          <a:xfrm>
            <a:off x="1103925" y="2882892"/>
            <a:ext cx="23313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Example EM Clustering</a:t>
            </a:r>
            <a:endParaRPr sz="1200" dirty="0"/>
          </a:p>
        </p:txBody>
      </p:sp>
      <p:sp>
        <p:nvSpPr>
          <p:cNvPr id="93" name="Google Shape;93;p17"/>
          <p:cNvSpPr txBox="1"/>
          <p:nvPr/>
        </p:nvSpPr>
        <p:spPr>
          <a:xfrm>
            <a:off x="3975376" y="2860675"/>
            <a:ext cx="25074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t>Example K-Means Clustering</a:t>
            </a: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 Additional Applications</a:t>
            </a:r>
            <a:endParaRPr/>
          </a:p>
        </p:txBody>
      </p:sp>
      <p:sp>
        <p:nvSpPr>
          <p:cNvPr id="99" name="Google Shape;99;p18"/>
          <p:cNvSpPr txBox="1">
            <a:spLocks noGrp="1"/>
          </p:cNvSpPr>
          <p:nvPr>
            <p:ph type="body" idx="1"/>
          </p:nvPr>
        </p:nvSpPr>
        <p:spPr>
          <a:xfrm>
            <a:off x="311700" y="1152475"/>
            <a:ext cx="5225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900" dirty="0"/>
              <a:t>The gaussian mixture model (GMM) (</a:t>
            </a:r>
            <a:r>
              <a:rPr lang="en" sz="1900" dirty="0" err="1"/>
              <a:t>Duda</a:t>
            </a:r>
            <a:r>
              <a:rPr lang="en" sz="1900" dirty="0"/>
              <a:t> &amp; Hart, 1973) and maximum likelihood estimation (MLE) (Fisher, 1921) modeling framework is generally used in classification problems. One specific type is image recognition and computer vision. If there’s a constrained set of outputs, one can make a GMM and then use MLE to select the most likely output given an image. This paradigm could also be useful applications like </a:t>
            </a:r>
            <a:r>
              <a:rPr lang="en" sz="1900" dirty="0" err="1"/>
              <a:t>Gradescope</a:t>
            </a:r>
            <a:r>
              <a:rPr lang="en" sz="1900" dirty="0"/>
              <a:t> that read handwriting.</a:t>
            </a:r>
            <a:endParaRPr sz="1900" dirty="0"/>
          </a:p>
        </p:txBody>
      </p:sp>
      <p:pic>
        <p:nvPicPr>
          <p:cNvPr id="100" name="Google Shape;100;p18"/>
          <p:cNvPicPr preferRelativeResize="0"/>
          <p:nvPr/>
        </p:nvPicPr>
        <p:blipFill>
          <a:blip r:embed="rId3">
            <a:alphaModFix/>
          </a:blip>
          <a:stretch>
            <a:fillRect/>
          </a:stretch>
        </p:blipFill>
        <p:spPr>
          <a:xfrm>
            <a:off x="5537075" y="1703926"/>
            <a:ext cx="3510676" cy="2313499"/>
          </a:xfrm>
          <a:prstGeom prst="rect">
            <a:avLst/>
          </a:prstGeom>
          <a:noFill/>
          <a:ln>
            <a:noFill/>
          </a:ln>
        </p:spPr>
      </p:pic>
      <p:sp>
        <p:nvSpPr>
          <p:cNvPr id="101" name="Google Shape;101;p18"/>
          <p:cNvSpPr txBox="1"/>
          <p:nvPr/>
        </p:nvSpPr>
        <p:spPr>
          <a:xfrm>
            <a:off x="6159800" y="4102425"/>
            <a:ext cx="2828400" cy="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500"/>
              <a:t>https://tryolabs.com/guides/introductory-guide-computer-vision</a:t>
            </a:r>
            <a:endParaRPr sz="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220875" y="4601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Choices - Number of Clusters</a:t>
            </a:r>
            <a:endParaRPr/>
          </a:p>
        </p:txBody>
      </p:sp>
      <p:sp>
        <p:nvSpPr>
          <p:cNvPr id="107" name="Google Shape;107;p19"/>
          <p:cNvSpPr txBox="1">
            <a:spLocks noGrp="1"/>
          </p:cNvSpPr>
          <p:nvPr>
            <p:ph type="body" idx="1"/>
          </p:nvPr>
        </p:nvSpPr>
        <p:spPr>
          <a:xfrm>
            <a:off x="220875" y="1137325"/>
            <a:ext cx="3010005"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600" dirty="0"/>
              <a:t>This is one of the more obvious choices when modeling. While less clusters means less computational intensity, it generally means less accuracy. However, too many clusters can cause overfitting when the models are applied to the testing data. As shown in the figure to the right, K-Means Clustering accuracy peaks around 2 or 3 clusters while EM peaks around 5 or 6 clusters.</a:t>
            </a:r>
            <a:endParaRPr sz="1600" dirty="0"/>
          </a:p>
        </p:txBody>
      </p:sp>
      <p:pic>
        <p:nvPicPr>
          <p:cNvPr id="108" name="Google Shape;108;p19"/>
          <p:cNvPicPr preferRelativeResize="0"/>
          <p:nvPr/>
        </p:nvPicPr>
        <p:blipFill>
          <a:blip r:embed="rId3">
            <a:alphaModFix/>
          </a:blip>
          <a:stretch>
            <a:fillRect/>
          </a:stretch>
        </p:blipFill>
        <p:spPr>
          <a:xfrm>
            <a:off x="3230880" y="1137325"/>
            <a:ext cx="4753724" cy="32138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220875" y="460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Choices - Number of MFCCs</a:t>
            </a:r>
            <a:endParaRPr/>
          </a:p>
        </p:txBody>
      </p:sp>
      <p:sp>
        <p:nvSpPr>
          <p:cNvPr id="114" name="Google Shape;114;p20"/>
          <p:cNvSpPr txBox="1">
            <a:spLocks noGrp="1"/>
          </p:cNvSpPr>
          <p:nvPr>
            <p:ph type="body" idx="1"/>
          </p:nvPr>
        </p:nvSpPr>
        <p:spPr>
          <a:xfrm>
            <a:off x="220875" y="1137325"/>
            <a:ext cx="3229461" cy="37830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600" dirty="0"/>
              <a:t>The data has 13 MFCCs per spoken digit. However, not all MFCCs are created equally. Generally speaking, the first few MFCCs have the most variance while the last few barely change over the course of the utterance. While less MFCCs means less computational intensity, it generally means less accuracy. In extreme cases, too many MFCCs can cause overfitting. As shown in the figure to the right, both clustering techniques begin to level off in accuracy round 10 or 11 coefficients</a:t>
            </a:r>
            <a:endParaRPr sz="1600" dirty="0"/>
          </a:p>
        </p:txBody>
      </p:sp>
      <p:pic>
        <p:nvPicPr>
          <p:cNvPr id="115" name="Google Shape;115;p20"/>
          <p:cNvPicPr preferRelativeResize="0"/>
          <p:nvPr/>
        </p:nvPicPr>
        <p:blipFill>
          <a:blip r:embed="rId3">
            <a:alphaModFix/>
          </a:blip>
          <a:stretch>
            <a:fillRect/>
          </a:stretch>
        </p:blipFill>
        <p:spPr>
          <a:xfrm>
            <a:off x="3378341" y="1454882"/>
            <a:ext cx="4630650" cy="29346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220875" y="460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Choices - Covariance Type</a:t>
            </a:r>
            <a:endParaRPr/>
          </a:p>
        </p:txBody>
      </p:sp>
      <p:sp>
        <p:nvSpPr>
          <p:cNvPr id="121" name="Google Shape;121;p21"/>
          <p:cNvSpPr txBox="1">
            <a:spLocks noGrp="1"/>
          </p:cNvSpPr>
          <p:nvPr>
            <p:ph type="body" idx="1"/>
          </p:nvPr>
        </p:nvSpPr>
        <p:spPr>
          <a:xfrm>
            <a:off x="220875" y="1032875"/>
            <a:ext cx="3058773" cy="41106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1600" dirty="0"/>
              <a:t>I explored three covariance types: spherical, diagonal, and full. Let N represents the number of digits and D represents the number of MFCCs used. Then, to estimate covariance matrices, spherical type requires N numbers, diagonal requires N*D numbers, and full requires N((D</a:t>
            </a:r>
            <a:r>
              <a:rPr lang="en" sz="1600" baseline="30000" dirty="0"/>
              <a:t>2 </a:t>
            </a:r>
            <a:r>
              <a:rPr lang="en" sz="1600" dirty="0"/>
              <a:t>+ D)/2). As expected, full matrices gave the best results. However, accuracy only increased from 83% to 88%. So, if a lower fidelity model is needed, it’s almost certainly worth the tradeoff for a D/2 times increase in runtime (assuming full dimensionality).</a:t>
            </a:r>
            <a:endParaRPr sz="1600" baseline="30000" dirty="0"/>
          </a:p>
        </p:txBody>
      </p:sp>
      <p:pic>
        <p:nvPicPr>
          <p:cNvPr id="122" name="Google Shape;122;p21"/>
          <p:cNvPicPr preferRelativeResize="0"/>
          <p:nvPr/>
        </p:nvPicPr>
        <p:blipFill>
          <a:blip r:embed="rId3">
            <a:alphaModFix/>
          </a:blip>
          <a:stretch>
            <a:fillRect/>
          </a:stretch>
        </p:blipFill>
        <p:spPr>
          <a:xfrm>
            <a:off x="3279648" y="1282419"/>
            <a:ext cx="4707251" cy="3206675"/>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{E40DA258-2811-CF4E-BE05-676E8A9EBE9C}tf10001060</Template>
  <TotalTime>157</TotalTime>
  <Words>3216</Words>
  <Application>Microsoft Macintosh PowerPoint</Application>
  <PresentationFormat>On-screen Show (16:9)</PresentationFormat>
  <Paragraphs>101</Paragraphs>
  <Slides>31</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Cambria Math</vt:lpstr>
      <vt:lpstr>Trebuchet MS</vt:lpstr>
      <vt:lpstr>Arial</vt:lpstr>
      <vt:lpstr>Wingdings 3</vt:lpstr>
      <vt:lpstr>Facet</vt:lpstr>
      <vt:lpstr>Recognizing Spoken Digits</vt:lpstr>
      <vt:lpstr>Introduction - The Dataset</vt:lpstr>
      <vt:lpstr>Introduction - MFCC vs. Analysis Window </vt:lpstr>
      <vt:lpstr>Introduction - Pairwise MFCC Scatterplots</vt:lpstr>
      <vt:lpstr>Introduction - The Problem</vt:lpstr>
      <vt:lpstr>Introduction - Additional Applications</vt:lpstr>
      <vt:lpstr>Modeling Choices - Number of Clusters</vt:lpstr>
      <vt:lpstr>Modeling Choices - Number of MFCCs</vt:lpstr>
      <vt:lpstr>Modeling Choices - Covariance Type</vt:lpstr>
      <vt:lpstr>Modeling Choices - Aggregated Frames</vt:lpstr>
      <vt:lpstr>Modeling Choices - Number of Clusters Depending on Digit</vt:lpstr>
      <vt:lpstr>ML Classification – Gaussian Mixture Models (Duda &amp; Hart, 1973)</vt:lpstr>
      <vt:lpstr>ML Classification – K Means (Lloyd, 1957)</vt:lpstr>
      <vt:lpstr>ML Classification – Expectation Maximization (Dempster, et al. , 1958)</vt:lpstr>
      <vt:lpstr>ML Classification – What and Why Maximum Likelihood Estimation (MLE)</vt:lpstr>
      <vt:lpstr>ML Classification - MLE in this Problem</vt:lpstr>
      <vt:lpstr>ML Classification - The Math Behind MLE</vt:lpstr>
      <vt:lpstr>ML Classification - Challenges of MLE</vt:lpstr>
      <vt:lpstr>Results - Confusion Matrix (Final Parameters)</vt:lpstr>
      <vt:lpstr>Results - Prediction Explanations</vt:lpstr>
      <vt:lpstr>Conclusions - Important Modeling Choices</vt:lpstr>
      <vt:lpstr>Conclusions - Less Important Modeling Choices </vt:lpstr>
      <vt:lpstr>Conclusions - Final Model Parameters</vt:lpstr>
      <vt:lpstr>Conclusions - Analyzing the Final Model</vt:lpstr>
      <vt:lpstr>Conclusions - Lessons Learned</vt:lpstr>
      <vt:lpstr>Conclusions - What Went Well?</vt:lpstr>
      <vt:lpstr>References - Background</vt:lpstr>
      <vt:lpstr>References - Math</vt:lpstr>
      <vt:lpstr>References - Visualizations</vt:lpstr>
      <vt:lpstr>References - Package and Toolbox</vt:lpstr>
      <vt:lpstr>Collaborations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Recognizing Spoken Digits</dc:title>
  <cp:lastModifiedBy>Ben Matz</cp:lastModifiedBy>
  <cp:revision>15</cp:revision>
  <dcterms:modified xsi:type="dcterms:W3CDTF">2022-12-08T17:05:36Z</dcterms:modified>
</cp:coreProperties>
</file>